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651" r:id="rId3"/>
    <p:sldId id="637" r:id="rId4"/>
    <p:sldId id="638" r:id="rId5"/>
    <p:sldId id="639" r:id="rId6"/>
    <p:sldId id="640" r:id="rId7"/>
    <p:sldId id="642" r:id="rId8"/>
    <p:sldId id="644" r:id="rId9"/>
    <p:sldId id="643" r:id="rId10"/>
    <p:sldId id="645" r:id="rId11"/>
    <p:sldId id="646" r:id="rId12"/>
    <p:sldId id="396" r:id="rId13"/>
    <p:sldId id="340" r:id="rId14"/>
    <p:sldId id="337" r:id="rId15"/>
    <p:sldId id="647" r:id="rId16"/>
    <p:sldId id="648" r:id="rId17"/>
    <p:sldId id="649" r:id="rId18"/>
    <p:sldId id="338" r:id="rId19"/>
    <p:sldId id="349" r:id="rId20"/>
    <p:sldId id="35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9CB932-1DD9-4B56-B2CD-B9E09EDA3B6F}" v="70" dt="2022-11-17T21:55:05.6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0460" autoAdjust="0"/>
  </p:normalViewPr>
  <p:slideViewPr>
    <p:cSldViewPr snapToGrid="0">
      <p:cViewPr varScale="1">
        <p:scale>
          <a:sx n="56" d="100"/>
          <a:sy n="56" d="100"/>
        </p:scale>
        <p:origin x="636" y="66"/>
      </p:cViewPr>
      <p:guideLst/>
    </p:cSldViewPr>
  </p:slideViewPr>
  <p:outlineViewPr>
    <p:cViewPr>
      <p:scale>
        <a:sx n="33" d="100"/>
        <a:sy n="33" d="100"/>
      </p:scale>
      <p:origin x="0" y="-1350"/>
    </p:cViewPr>
  </p:outlineViewPr>
  <p:notesTextViewPr>
    <p:cViewPr>
      <p:scale>
        <a:sx n="1" d="1"/>
        <a:sy n="1" d="1"/>
      </p:scale>
      <p:origin x="0" y="0"/>
    </p:cViewPr>
  </p:notesTextViewPr>
  <p:notesViewPr>
    <p:cSldViewPr snapToGrid="0">
      <p:cViewPr varScale="1">
        <p:scale>
          <a:sx n="53" d="100"/>
          <a:sy n="53" d="100"/>
        </p:scale>
        <p:origin x="292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nardo Bobadilla" userId="916d79362daf5a35" providerId="LiveId" clId="{AA9CB932-1DD9-4B56-B2CD-B9E09EDA3B6F}"/>
    <pc:docChg chg="addSld delSld modSld">
      <pc:chgData name="Leonardo Bobadilla" userId="916d79362daf5a35" providerId="LiveId" clId="{AA9CB932-1DD9-4B56-B2CD-B9E09EDA3B6F}" dt="2022-11-17T21:57:52.223" v="915" actId="962"/>
      <pc:docMkLst>
        <pc:docMk/>
      </pc:docMkLst>
      <pc:sldChg chg="modSp mod">
        <pc:chgData name="Leonardo Bobadilla" userId="916d79362daf5a35" providerId="LiveId" clId="{AA9CB932-1DD9-4B56-B2CD-B9E09EDA3B6F}" dt="2022-11-17T21:56:50.885" v="711" actId="962"/>
        <pc:sldMkLst>
          <pc:docMk/>
          <pc:sldMk cId="8392940" sldId="337"/>
        </pc:sldMkLst>
        <pc:picChg chg="mod">
          <ac:chgData name="Leonardo Bobadilla" userId="916d79362daf5a35" providerId="LiveId" clId="{AA9CB932-1DD9-4B56-B2CD-B9E09EDA3B6F}" dt="2022-11-17T21:56:50.885" v="711" actId="962"/>
          <ac:picMkLst>
            <pc:docMk/>
            <pc:sldMk cId="8392940" sldId="337"/>
            <ac:picMk id="3074" creationId="{00000000-0000-0000-0000-000000000000}"/>
          </ac:picMkLst>
        </pc:picChg>
      </pc:sldChg>
      <pc:sldChg chg="modSp mod">
        <pc:chgData name="Leonardo Bobadilla" userId="916d79362daf5a35" providerId="LiveId" clId="{AA9CB932-1DD9-4B56-B2CD-B9E09EDA3B6F}" dt="2022-11-17T21:57:08.537" v="795" actId="962"/>
        <pc:sldMkLst>
          <pc:docMk/>
          <pc:sldMk cId="2686091933" sldId="338"/>
        </pc:sldMkLst>
        <pc:picChg chg="mod">
          <ac:chgData name="Leonardo Bobadilla" userId="916d79362daf5a35" providerId="LiveId" clId="{AA9CB932-1DD9-4B56-B2CD-B9E09EDA3B6F}" dt="2022-11-17T21:57:08.537" v="795" actId="962"/>
          <ac:picMkLst>
            <pc:docMk/>
            <pc:sldMk cId="2686091933" sldId="338"/>
            <ac:picMk id="7" creationId="{00000000-0000-0000-0000-000000000000}"/>
          </ac:picMkLst>
        </pc:picChg>
        <pc:picChg chg="mod">
          <ac:chgData name="Leonardo Bobadilla" userId="916d79362daf5a35" providerId="LiveId" clId="{AA9CB932-1DD9-4B56-B2CD-B9E09EDA3B6F}" dt="2022-11-17T21:57:02.736" v="759" actId="962"/>
          <ac:picMkLst>
            <pc:docMk/>
            <pc:sldMk cId="2686091933" sldId="338"/>
            <ac:picMk id="13" creationId="{00000000-0000-0000-0000-000000000000}"/>
          </ac:picMkLst>
        </pc:picChg>
      </pc:sldChg>
      <pc:sldChg chg="modSp mod">
        <pc:chgData name="Leonardo Bobadilla" userId="916d79362daf5a35" providerId="LiveId" clId="{AA9CB932-1DD9-4B56-B2CD-B9E09EDA3B6F}" dt="2022-11-17T21:56:06.872" v="593" actId="962"/>
        <pc:sldMkLst>
          <pc:docMk/>
          <pc:sldMk cId="787672508" sldId="340"/>
        </pc:sldMkLst>
        <pc:picChg chg="mod">
          <ac:chgData name="Leonardo Bobadilla" userId="916d79362daf5a35" providerId="LiveId" clId="{AA9CB932-1DD9-4B56-B2CD-B9E09EDA3B6F}" dt="2022-11-17T21:56:06.872" v="593" actId="962"/>
          <ac:picMkLst>
            <pc:docMk/>
            <pc:sldMk cId="787672508" sldId="340"/>
            <ac:picMk id="3" creationId="{00000000-0000-0000-0000-000000000000}"/>
          </ac:picMkLst>
        </pc:picChg>
        <pc:picChg chg="mod">
          <ac:chgData name="Leonardo Bobadilla" userId="916d79362daf5a35" providerId="LiveId" clId="{AA9CB932-1DD9-4B56-B2CD-B9E09EDA3B6F}" dt="2022-11-17T21:56:00.172" v="591" actId="962"/>
          <ac:picMkLst>
            <pc:docMk/>
            <pc:sldMk cId="787672508" sldId="340"/>
            <ac:picMk id="10" creationId="{00000000-0000-0000-0000-000000000000}"/>
          </ac:picMkLst>
        </pc:picChg>
        <pc:picChg chg="mod">
          <ac:chgData name="Leonardo Bobadilla" userId="916d79362daf5a35" providerId="LiveId" clId="{AA9CB932-1DD9-4B56-B2CD-B9E09EDA3B6F}" dt="2022-11-17T21:55:46.984" v="535" actId="962"/>
          <ac:picMkLst>
            <pc:docMk/>
            <pc:sldMk cId="787672508" sldId="340"/>
            <ac:picMk id="17415" creationId="{00000000-0000-0000-0000-000000000000}"/>
          </ac:picMkLst>
        </pc:picChg>
      </pc:sldChg>
      <pc:sldChg chg="modSp mod">
        <pc:chgData name="Leonardo Bobadilla" userId="916d79362daf5a35" providerId="LiveId" clId="{AA9CB932-1DD9-4B56-B2CD-B9E09EDA3B6F}" dt="2022-11-17T21:57:26.110" v="863" actId="962"/>
        <pc:sldMkLst>
          <pc:docMk/>
          <pc:sldMk cId="131295404" sldId="349"/>
        </pc:sldMkLst>
        <pc:picChg chg="mod">
          <ac:chgData name="Leonardo Bobadilla" userId="916d79362daf5a35" providerId="LiveId" clId="{AA9CB932-1DD9-4B56-B2CD-B9E09EDA3B6F}" dt="2022-11-17T21:57:26.110" v="863" actId="962"/>
          <ac:picMkLst>
            <pc:docMk/>
            <pc:sldMk cId="131295404" sldId="349"/>
            <ac:picMk id="4" creationId="{00000000-0000-0000-0000-000000000000}"/>
          </ac:picMkLst>
        </pc:picChg>
      </pc:sldChg>
      <pc:sldChg chg="addSp modSp mod">
        <pc:chgData name="Leonardo Bobadilla" userId="916d79362daf5a35" providerId="LiveId" clId="{AA9CB932-1DD9-4B56-B2CD-B9E09EDA3B6F}" dt="2022-11-17T21:57:52.223" v="915" actId="962"/>
        <pc:sldMkLst>
          <pc:docMk/>
          <pc:sldMk cId="1735015488" sldId="358"/>
        </pc:sldMkLst>
        <pc:grpChg chg="add mod">
          <ac:chgData name="Leonardo Bobadilla" userId="916d79362daf5a35" providerId="LiveId" clId="{AA9CB932-1DD9-4B56-B2CD-B9E09EDA3B6F}" dt="2022-11-17T21:57:52.223" v="915" actId="962"/>
          <ac:grpSpMkLst>
            <pc:docMk/>
            <pc:sldMk cId="1735015488" sldId="358"/>
            <ac:grpSpMk id="3" creationId="{EA00F7B9-34D0-1A7F-6306-CA652C4641AD}"/>
          </ac:grpSpMkLst>
        </pc:grpChg>
        <pc:picChg chg="mod">
          <ac:chgData name="Leonardo Bobadilla" userId="916d79362daf5a35" providerId="LiveId" clId="{AA9CB932-1DD9-4B56-B2CD-B9E09EDA3B6F}" dt="2022-11-17T21:09:22.434" v="7" actId="164"/>
          <ac:picMkLst>
            <pc:docMk/>
            <pc:sldMk cId="1735015488" sldId="358"/>
            <ac:picMk id="9" creationId="{00000000-0000-0000-0000-000000000000}"/>
          </ac:picMkLst>
        </pc:picChg>
        <pc:picChg chg="mod">
          <ac:chgData name="Leonardo Bobadilla" userId="916d79362daf5a35" providerId="LiveId" clId="{AA9CB932-1DD9-4B56-B2CD-B9E09EDA3B6F}" dt="2022-11-17T21:09:22.434" v="7" actId="164"/>
          <ac:picMkLst>
            <pc:docMk/>
            <pc:sldMk cId="1735015488" sldId="358"/>
            <ac:picMk id="11" creationId="{00000000-0000-0000-0000-000000000000}"/>
          </ac:picMkLst>
        </pc:picChg>
        <pc:picChg chg="mod">
          <ac:chgData name="Leonardo Bobadilla" userId="916d79362daf5a35" providerId="LiveId" clId="{AA9CB932-1DD9-4B56-B2CD-B9E09EDA3B6F}" dt="2022-11-17T21:09:22.434" v="7" actId="164"/>
          <ac:picMkLst>
            <pc:docMk/>
            <pc:sldMk cId="1735015488" sldId="358"/>
            <ac:picMk id="12" creationId="{00000000-0000-0000-0000-000000000000}"/>
          </ac:picMkLst>
        </pc:picChg>
        <pc:picChg chg="mod">
          <ac:chgData name="Leonardo Bobadilla" userId="916d79362daf5a35" providerId="LiveId" clId="{AA9CB932-1DD9-4B56-B2CD-B9E09EDA3B6F}" dt="2022-11-17T21:09:22.434" v="7" actId="164"/>
          <ac:picMkLst>
            <pc:docMk/>
            <pc:sldMk cId="1735015488" sldId="358"/>
            <ac:picMk id="13" creationId="{00000000-0000-0000-0000-000000000000}"/>
          </ac:picMkLst>
        </pc:picChg>
      </pc:sldChg>
      <pc:sldChg chg="modSp mod">
        <pc:chgData name="Leonardo Bobadilla" userId="916d79362daf5a35" providerId="LiveId" clId="{AA9CB932-1DD9-4B56-B2CD-B9E09EDA3B6F}" dt="2022-11-17T21:55:05.611" v="495" actId="962"/>
        <pc:sldMkLst>
          <pc:docMk/>
          <pc:sldMk cId="3415828883" sldId="396"/>
        </pc:sldMkLst>
        <pc:picChg chg="mod">
          <ac:chgData name="Leonardo Bobadilla" userId="916d79362daf5a35" providerId="LiveId" clId="{AA9CB932-1DD9-4B56-B2CD-B9E09EDA3B6F}" dt="2022-11-17T21:54:48.729" v="399" actId="962"/>
          <ac:picMkLst>
            <pc:docMk/>
            <pc:sldMk cId="3415828883" sldId="396"/>
            <ac:picMk id="15" creationId="{75D519CB-4202-D04D-BBD4-4FB8DEB1AC59}"/>
          </ac:picMkLst>
        </pc:picChg>
        <pc:picChg chg="mod">
          <ac:chgData name="Leonardo Bobadilla" userId="916d79362daf5a35" providerId="LiveId" clId="{AA9CB932-1DD9-4B56-B2CD-B9E09EDA3B6F}" dt="2022-11-17T21:54:55.192" v="427" actId="962"/>
          <ac:picMkLst>
            <pc:docMk/>
            <pc:sldMk cId="3415828883" sldId="396"/>
            <ac:picMk id="44" creationId="{3BF6A759-FC8D-B54E-A76B-3C3FD199BF34}"/>
          </ac:picMkLst>
        </pc:picChg>
        <pc:picChg chg="mod">
          <ac:chgData name="Leonardo Bobadilla" userId="916d79362daf5a35" providerId="LiveId" clId="{AA9CB932-1DD9-4B56-B2CD-B9E09EDA3B6F}" dt="2022-11-17T21:55:05.611" v="495" actId="962"/>
          <ac:picMkLst>
            <pc:docMk/>
            <pc:sldMk cId="3415828883" sldId="396"/>
            <ac:picMk id="2052" creationId="{1BF30613-93F8-D340-9FB4-F2C4F181AEAB}"/>
          </ac:picMkLst>
        </pc:picChg>
      </pc:sldChg>
      <pc:sldChg chg="modSp del mod">
        <pc:chgData name="Leonardo Bobadilla" userId="916d79362daf5a35" providerId="LiveId" clId="{AA9CB932-1DD9-4B56-B2CD-B9E09EDA3B6F}" dt="2022-11-15T15:01:26.830" v="5" actId="47"/>
        <pc:sldMkLst>
          <pc:docMk/>
          <pc:sldMk cId="2260912515" sldId="618"/>
        </pc:sldMkLst>
        <pc:spChg chg="mod">
          <ac:chgData name="Leonardo Bobadilla" userId="916d79362daf5a35" providerId="LiveId" clId="{AA9CB932-1DD9-4B56-B2CD-B9E09EDA3B6F}" dt="2022-11-15T15:01:07.237" v="4" actId="20577"/>
          <ac:spMkLst>
            <pc:docMk/>
            <pc:sldMk cId="2260912515" sldId="618"/>
            <ac:spMk id="2" creationId="{73C8760D-6DA0-020A-9765-F6C373F46FEC}"/>
          </ac:spMkLst>
        </pc:spChg>
      </pc:sldChg>
      <pc:sldChg chg="del">
        <pc:chgData name="Leonardo Bobadilla" userId="916d79362daf5a35" providerId="LiveId" clId="{AA9CB932-1DD9-4B56-B2CD-B9E09EDA3B6F}" dt="2022-11-15T15:01:26.830" v="5" actId="47"/>
        <pc:sldMkLst>
          <pc:docMk/>
          <pc:sldMk cId="3314453404" sldId="620"/>
        </pc:sldMkLst>
      </pc:sldChg>
      <pc:sldChg chg="del">
        <pc:chgData name="Leonardo Bobadilla" userId="916d79362daf5a35" providerId="LiveId" clId="{AA9CB932-1DD9-4B56-B2CD-B9E09EDA3B6F}" dt="2022-11-15T15:01:26.830" v="5" actId="47"/>
        <pc:sldMkLst>
          <pc:docMk/>
          <pc:sldMk cId="41193159" sldId="625"/>
        </pc:sldMkLst>
      </pc:sldChg>
      <pc:sldChg chg="del">
        <pc:chgData name="Leonardo Bobadilla" userId="916d79362daf5a35" providerId="LiveId" clId="{AA9CB932-1DD9-4B56-B2CD-B9E09EDA3B6F}" dt="2022-11-15T15:01:26.830" v="5" actId="47"/>
        <pc:sldMkLst>
          <pc:docMk/>
          <pc:sldMk cId="3299743698" sldId="627"/>
        </pc:sldMkLst>
      </pc:sldChg>
      <pc:sldChg chg="del">
        <pc:chgData name="Leonardo Bobadilla" userId="916d79362daf5a35" providerId="LiveId" clId="{AA9CB932-1DD9-4B56-B2CD-B9E09EDA3B6F}" dt="2022-11-15T15:01:26.830" v="5" actId="47"/>
        <pc:sldMkLst>
          <pc:docMk/>
          <pc:sldMk cId="2292110252" sldId="628"/>
        </pc:sldMkLst>
      </pc:sldChg>
      <pc:sldChg chg="del">
        <pc:chgData name="Leonardo Bobadilla" userId="916d79362daf5a35" providerId="LiveId" clId="{AA9CB932-1DD9-4B56-B2CD-B9E09EDA3B6F}" dt="2022-11-15T15:01:26.830" v="5" actId="47"/>
        <pc:sldMkLst>
          <pc:docMk/>
          <pc:sldMk cId="3814690737" sldId="629"/>
        </pc:sldMkLst>
      </pc:sldChg>
      <pc:sldChg chg="del">
        <pc:chgData name="Leonardo Bobadilla" userId="916d79362daf5a35" providerId="LiveId" clId="{AA9CB932-1DD9-4B56-B2CD-B9E09EDA3B6F}" dt="2022-11-15T15:01:26.830" v="5" actId="47"/>
        <pc:sldMkLst>
          <pc:docMk/>
          <pc:sldMk cId="568988794" sldId="630"/>
        </pc:sldMkLst>
      </pc:sldChg>
      <pc:sldChg chg="del">
        <pc:chgData name="Leonardo Bobadilla" userId="916d79362daf5a35" providerId="LiveId" clId="{AA9CB932-1DD9-4B56-B2CD-B9E09EDA3B6F}" dt="2022-11-15T15:01:26.830" v="5" actId="47"/>
        <pc:sldMkLst>
          <pc:docMk/>
          <pc:sldMk cId="432613267" sldId="632"/>
        </pc:sldMkLst>
      </pc:sldChg>
      <pc:sldChg chg="del">
        <pc:chgData name="Leonardo Bobadilla" userId="916d79362daf5a35" providerId="LiveId" clId="{AA9CB932-1DD9-4B56-B2CD-B9E09EDA3B6F}" dt="2022-11-15T15:01:26.830" v="5" actId="47"/>
        <pc:sldMkLst>
          <pc:docMk/>
          <pc:sldMk cId="1522991404" sldId="633"/>
        </pc:sldMkLst>
      </pc:sldChg>
      <pc:sldChg chg="del">
        <pc:chgData name="Leonardo Bobadilla" userId="916d79362daf5a35" providerId="LiveId" clId="{AA9CB932-1DD9-4B56-B2CD-B9E09EDA3B6F}" dt="2022-11-15T15:01:26.830" v="5" actId="47"/>
        <pc:sldMkLst>
          <pc:docMk/>
          <pc:sldMk cId="2053150994" sldId="634"/>
        </pc:sldMkLst>
      </pc:sldChg>
      <pc:sldChg chg="del">
        <pc:chgData name="Leonardo Bobadilla" userId="916d79362daf5a35" providerId="LiveId" clId="{AA9CB932-1DD9-4B56-B2CD-B9E09EDA3B6F}" dt="2022-11-15T15:01:26.830" v="5" actId="47"/>
        <pc:sldMkLst>
          <pc:docMk/>
          <pc:sldMk cId="2808174627" sldId="635"/>
        </pc:sldMkLst>
      </pc:sldChg>
      <pc:sldChg chg="del">
        <pc:chgData name="Leonardo Bobadilla" userId="916d79362daf5a35" providerId="LiveId" clId="{AA9CB932-1DD9-4B56-B2CD-B9E09EDA3B6F}" dt="2022-11-15T15:01:26.830" v="5" actId="47"/>
        <pc:sldMkLst>
          <pc:docMk/>
          <pc:sldMk cId="3413323215" sldId="636"/>
        </pc:sldMkLst>
      </pc:sldChg>
      <pc:sldChg chg="modSp mod">
        <pc:chgData name="Leonardo Bobadilla" userId="916d79362daf5a35" providerId="LiveId" clId="{AA9CB932-1DD9-4B56-B2CD-B9E09EDA3B6F}" dt="2022-11-17T21:54:21.176" v="349" actId="962"/>
        <pc:sldMkLst>
          <pc:docMk/>
          <pc:sldMk cId="1468023249" sldId="640"/>
        </pc:sldMkLst>
        <pc:picChg chg="mod">
          <ac:chgData name="Leonardo Bobadilla" userId="916d79362daf5a35" providerId="LiveId" clId="{AA9CB932-1DD9-4B56-B2CD-B9E09EDA3B6F}" dt="2022-11-17T21:54:21.176" v="349" actId="962"/>
          <ac:picMkLst>
            <pc:docMk/>
            <pc:sldMk cId="1468023249" sldId="640"/>
            <ac:picMk id="5" creationId="{F7600EB5-7C4B-4E4B-F1AE-A361521A0C57}"/>
          </ac:picMkLst>
        </pc:picChg>
      </pc:sldChg>
      <pc:sldChg chg="modSp add mod">
        <pc:chgData name="Leonardo Bobadilla" userId="916d79362daf5a35" providerId="LiveId" clId="{AA9CB932-1DD9-4B56-B2CD-B9E09EDA3B6F}" dt="2022-11-17T21:53:12.017" v="171" actId="962"/>
        <pc:sldMkLst>
          <pc:docMk/>
          <pc:sldMk cId="3213215056" sldId="651"/>
        </pc:sldMkLst>
        <pc:picChg chg="mod">
          <ac:chgData name="Leonardo Bobadilla" userId="916d79362daf5a35" providerId="LiveId" clId="{AA9CB932-1DD9-4B56-B2CD-B9E09EDA3B6F}" dt="2022-11-17T21:52:59.216" v="109" actId="962"/>
          <ac:picMkLst>
            <pc:docMk/>
            <pc:sldMk cId="3213215056" sldId="651"/>
            <ac:picMk id="7" creationId="{00000000-0000-0000-0000-000000000000}"/>
          </ac:picMkLst>
        </pc:picChg>
        <pc:picChg chg="mod">
          <ac:chgData name="Leonardo Bobadilla" userId="916d79362daf5a35" providerId="LiveId" clId="{AA9CB932-1DD9-4B56-B2CD-B9E09EDA3B6F}" dt="2022-11-17T21:53:12.017" v="171" actId="962"/>
          <ac:picMkLst>
            <pc:docMk/>
            <pc:sldMk cId="3213215056" sldId="651"/>
            <ac:picMk id="13"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976BD7-32E6-4E3C-ACB8-B6F95682E830}" type="datetimeFigureOut">
              <a:rPr lang="en-US" smtClean="0"/>
              <a:t>11/17/2022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A04F32-91DE-4361-B738-9253EB4D7D05}" type="slidenum">
              <a:rPr lang="en-US" smtClean="0"/>
              <a:t>‹#›</a:t>
            </a:fld>
            <a:endParaRPr lang="en-US"/>
          </a:p>
        </p:txBody>
      </p:sp>
    </p:spTree>
    <p:extLst>
      <p:ext uri="{BB962C8B-B14F-4D97-AF65-F5344CB8AC3E}">
        <p14:creationId xmlns:p14="http://schemas.microsoft.com/office/powerpoint/2010/main" val="3964077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(Figure 21.1(a) ). This significantly limits the  expressive power of such models. They can represent only linear functions and boundaries in the input space, whereas most real-world concepts are far more complex.</a:t>
            </a:r>
          </a:p>
          <a:p>
            <a:endParaRPr lang="en-US" dirty="0"/>
          </a:p>
        </p:txBody>
      </p:sp>
      <p:sp>
        <p:nvSpPr>
          <p:cNvPr id="4" name="Slide Number Placeholder 3"/>
          <p:cNvSpPr>
            <a:spLocks noGrp="1"/>
          </p:cNvSpPr>
          <p:nvPr>
            <p:ph type="sldNum" sz="quarter" idx="5"/>
          </p:nvPr>
        </p:nvSpPr>
        <p:spPr/>
        <p:txBody>
          <a:bodyPr/>
          <a:lstStyle/>
          <a:p>
            <a:fld id="{02A04F32-91DE-4361-B738-9253EB4D7D05}" type="slidenum">
              <a:rPr lang="en-US" smtClean="0"/>
              <a:t>3</a:t>
            </a:fld>
            <a:endParaRPr lang="en-US"/>
          </a:p>
        </p:txBody>
      </p:sp>
    </p:spTree>
    <p:extLst>
      <p:ext uri="{BB962C8B-B14F-4D97-AF65-F5344CB8AC3E}">
        <p14:creationId xmlns:p14="http://schemas.microsoft.com/office/powerpoint/2010/main" val="2005414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FFFF1-8662-394F-907E-7BF21FC6F649}" type="slidenum">
              <a:rPr lang="en-US" smtClean="0"/>
              <a:pPr/>
              <a:t>14</a:t>
            </a:fld>
            <a:endParaRPr lang="en-US"/>
          </a:p>
        </p:txBody>
      </p:sp>
    </p:spTree>
    <p:extLst>
      <p:ext uri="{BB962C8B-B14F-4D97-AF65-F5344CB8AC3E}">
        <p14:creationId xmlns:p14="http://schemas.microsoft.com/office/powerpoint/2010/main" val="3522704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(Figure 21.1(a) ). This significantly limits the  expressive power of such models. They can represent only linear functions and boundaries in the input space, whereas most real-world concepts are far more complex.</a:t>
            </a:r>
          </a:p>
          <a:p>
            <a:endParaRPr lang="en-US" dirty="0"/>
          </a:p>
        </p:txBody>
      </p:sp>
      <p:sp>
        <p:nvSpPr>
          <p:cNvPr id="4" name="Slide Number Placeholder 3"/>
          <p:cNvSpPr>
            <a:spLocks noGrp="1"/>
          </p:cNvSpPr>
          <p:nvPr>
            <p:ph type="sldNum" sz="quarter" idx="5"/>
          </p:nvPr>
        </p:nvSpPr>
        <p:spPr/>
        <p:txBody>
          <a:bodyPr/>
          <a:lstStyle/>
          <a:p>
            <a:fld id="{02A04F32-91DE-4361-B738-9253EB4D7D05}" type="slidenum">
              <a:rPr lang="en-US" smtClean="0"/>
              <a:t>15</a:t>
            </a:fld>
            <a:endParaRPr lang="en-US"/>
          </a:p>
        </p:txBody>
      </p:sp>
    </p:spTree>
    <p:extLst>
      <p:ext uri="{BB962C8B-B14F-4D97-AF65-F5344CB8AC3E}">
        <p14:creationId xmlns:p14="http://schemas.microsoft.com/office/powerpoint/2010/main" val="279528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(Figure 21.1(a) ). This significantly limits the  expressive power of such models. They can represent only linear functions and boundaries in the input space, whereas most real-world concepts are far more complex.</a:t>
            </a:r>
          </a:p>
          <a:p>
            <a:endParaRPr lang="en-US" dirty="0"/>
          </a:p>
        </p:txBody>
      </p:sp>
      <p:sp>
        <p:nvSpPr>
          <p:cNvPr id="4" name="Slide Number Placeholder 3"/>
          <p:cNvSpPr>
            <a:spLocks noGrp="1"/>
          </p:cNvSpPr>
          <p:nvPr>
            <p:ph type="sldNum" sz="quarter" idx="5"/>
          </p:nvPr>
        </p:nvSpPr>
        <p:spPr/>
        <p:txBody>
          <a:bodyPr/>
          <a:lstStyle/>
          <a:p>
            <a:fld id="{02A04F32-91DE-4361-B738-9253EB4D7D05}" type="slidenum">
              <a:rPr lang="en-US" smtClean="0"/>
              <a:t>16</a:t>
            </a:fld>
            <a:endParaRPr lang="en-US"/>
          </a:p>
        </p:txBody>
      </p:sp>
    </p:spTree>
    <p:extLst>
      <p:ext uri="{BB962C8B-B14F-4D97-AF65-F5344CB8AC3E}">
        <p14:creationId xmlns:p14="http://schemas.microsoft.com/office/powerpoint/2010/main" val="2059790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(Figure 21.1(a) ). This significantly limits the  expressive power of such models. They can represent only linear functions and boundaries in the input space, whereas most real-world concepts are far more complex.</a:t>
            </a:r>
          </a:p>
          <a:p>
            <a:endParaRPr lang="en-US" dirty="0"/>
          </a:p>
        </p:txBody>
      </p:sp>
      <p:sp>
        <p:nvSpPr>
          <p:cNvPr id="4" name="Slide Number Placeholder 3"/>
          <p:cNvSpPr>
            <a:spLocks noGrp="1"/>
          </p:cNvSpPr>
          <p:nvPr>
            <p:ph type="sldNum" sz="quarter" idx="5"/>
          </p:nvPr>
        </p:nvSpPr>
        <p:spPr/>
        <p:txBody>
          <a:bodyPr/>
          <a:lstStyle/>
          <a:p>
            <a:fld id="{02A04F32-91DE-4361-B738-9253EB4D7D05}" type="slidenum">
              <a:rPr lang="en-US" smtClean="0"/>
              <a:t>17</a:t>
            </a:fld>
            <a:endParaRPr lang="en-US"/>
          </a:p>
        </p:txBody>
      </p:sp>
    </p:spTree>
    <p:extLst>
      <p:ext uri="{BB962C8B-B14F-4D97-AF65-F5344CB8AC3E}">
        <p14:creationId xmlns:p14="http://schemas.microsoft.com/office/powerpoint/2010/main" val="3290494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Two-GPU architecture</a:t>
            </a:r>
          </a:p>
        </p:txBody>
      </p:sp>
      <p:sp>
        <p:nvSpPr>
          <p:cNvPr id="4" name="Slide Number Placeholder 3"/>
          <p:cNvSpPr>
            <a:spLocks noGrp="1"/>
          </p:cNvSpPr>
          <p:nvPr>
            <p:ph type="sldNum" sz="quarter" idx="10"/>
          </p:nvPr>
        </p:nvSpPr>
        <p:spPr/>
        <p:txBody>
          <a:bodyPr/>
          <a:lstStyle/>
          <a:p>
            <a:pPr>
              <a:defRPr/>
            </a:pPr>
            <a:fld id="{E297EAD1-C33D-48A2-8CAB-582B6385EBDB}" type="slidenum">
              <a:rPr lang="en-US" smtClean="0"/>
              <a:pPr>
                <a:defRPr/>
              </a:pPr>
              <a:t>19</a:t>
            </a:fld>
            <a:endParaRPr lang="en-US"/>
          </a:p>
        </p:txBody>
      </p:sp>
    </p:spTree>
    <p:extLst>
      <p:ext uri="{BB962C8B-B14F-4D97-AF65-F5344CB8AC3E}">
        <p14:creationId xmlns:p14="http://schemas.microsoft.com/office/powerpoint/2010/main" val="3974192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(Figure 21.1(a) ). This significantly limits the  expressive power of such models. They can represent only linear functions and boundaries in the input space, whereas most real-world concepts are far more complex.</a:t>
            </a:r>
          </a:p>
          <a:p>
            <a:endParaRPr lang="en-US" dirty="0"/>
          </a:p>
        </p:txBody>
      </p:sp>
      <p:sp>
        <p:nvSpPr>
          <p:cNvPr id="4" name="Slide Number Placeholder 3"/>
          <p:cNvSpPr>
            <a:spLocks noGrp="1"/>
          </p:cNvSpPr>
          <p:nvPr>
            <p:ph type="sldNum" sz="quarter" idx="5"/>
          </p:nvPr>
        </p:nvSpPr>
        <p:spPr/>
        <p:txBody>
          <a:bodyPr/>
          <a:lstStyle/>
          <a:p>
            <a:fld id="{02A04F32-91DE-4361-B738-9253EB4D7D05}" type="slidenum">
              <a:rPr lang="en-US" smtClean="0"/>
              <a:t>4</a:t>
            </a:fld>
            <a:endParaRPr lang="en-US"/>
          </a:p>
        </p:txBody>
      </p:sp>
    </p:spTree>
    <p:extLst>
      <p:ext uri="{BB962C8B-B14F-4D97-AF65-F5344CB8AC3E}">
        <p14:creationId xmlns:p14="http://schemas.microsoft.com/office/powerpoint/2010/main" val="1884025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(Figure 21.1(a) ). This significantly limits the  expressive power of such models. They can represent only linear functions and boundaries in the input space, whereas most real-world concepts are far more complex.</a:t>
            </a:r>
          </a:p>
          <a:p>
            <a:endParaRPr lang="en-US" dirty="0"/>
          </a:p>
        </p:txBody>
      </p:sp>
      <p:sp>
        <p:nvSpPr>
          <p:cNvPr id="4" name="Slide Number Placeholder 3"/>
          <p:cNvSpPr>
            <a:spLocks noGrp="1"/>
          </p:cNvSpPr>
          <p:nvPr>
            <p:ph type="sldNum" sz="quarter" idx="5"/>
          </p:nvPr>
        </p:nvSpPr>
        <p:spPr/>
        <p:txBody>
          <a:bodyPr/>
          <a:lstStyle/>
          <a:p>
            <a:fld id="{02A04F32-91DE-4361-B738-9253EB4D7D05}" type="slidenum">
              <a:rPr lang="en-US" smtClean="0"/>
              <a:t>5</a:t>
            </a:fld>
            <a:endParaRPr lang="en-US"/>
          </a:p>
        </p:txBody>
      </p:sp>
    </p:spTree>
    <p:extLst>
      <p:ext uri="{BB962C8B-B14F-4D97-AF65-F5344CB8AC3E}">
        <p14:creationId xmlns:p14="http://schemas.microsoft.com/office/powerpoint/2010/main" val="1851938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(Figure 21.1(a) ). This significantly limits the  expressive power of such models. They can represent only linear functions and boundaries in the input space, whereas most real-world concepts are far more complex.</a:t>
            </a:r>
          </a:p>
          <a:p>
            <a:endParaRPr lang="en-US" dirty="0"/>
          </a:p>
        </p:txBody>
      </p:sp>
      <p:sp>
        <p:nvSpPr>
          <p:cNvPr id="4" name="Slide Number Placeholder 3"/>
          <p:cNvSpPr>
            <a:spLocks noGrp="1"/>
          </p:cNvSpPr>
          <p:nvPr>
            <p:ph type="sldNum" sz="quarter" idx="5"/>
          </p:nvPr>
        </p:nvSpPr>
        <p:spPr/>
        <p:txBody>
          <a:bodyPr/>
          <a:lstStyle/>
          <a:p>
            <a:fld id="{02A04F32-91DE-4361-B738-9253EB4D7D05}" type="slidenum">
              <a:rPr lang="en-US" smtClean="0"/>
              <a:t>6</a:t>
            </a:fld>
            <a:endParaRPr lang="en-US"/>
          </a:p>
        </p:txBody>
      </p:sp>
    </p:spTree>
    <p:extLst>
      <p:ext uri="{BB962C8B-B14F-4D97-AF65-F5344CB8AC3E}">
        <p14:creationId xmlns:p14="http://schemas.microsoft.com/office/powerpoint/2010/main" val="2258268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(Figure 21.1(a) ). This significantly limits the  expressive power of such models. They can represent only linear functions and boundaries in the input space, whereas most real-world concepts are far more complex.</a:t>
            </a:r>
          </a:p>
          <a:p>
            <a:endParaRPr lang="en-US" dirty="0"/>
          </a:p>
        </p:txBody>
      </p:sp>
      <p:sp>
        <p:nvSpPr>
          <p:cNvPr id="4" name="Slide Number Placeholder 3"/>
          <p:cNvSpPr>
            <a:spLocks noGrp="1"/>
          </p:cNvSpPr>
          <p:nvPr>
            <p:ph type="sldNum" sz="quarter" idx="5"/>
          </p:nvPr>
        </p:nvSpPr>
        <p:spPr/>
        <p:txBody>
          <a:bodyPr/>
          <a:lstStyle/>
          <a:p>
            <a:fld id="{02A04F32-91DE-4361-B738-9253EB4D7D05}" type="slidenum">
              <a:rPr lang="en-US" smtClean="0"/>
              <a:t>7</a:t>
            </a:fld>
            <a:endParaRPr lang="en-US"/>
          </a:p>
        </p:txBody>
      </p:sp>
    </p:spTree>
    <p:extLst>
      <p:ext uri="{BB962C8B-B14F-4D97-AF65-F5344CB8AC3E}">
        <p14:creationId xmlns:p14="http://schemas.microsoft.com/office/powerpoint/2010/main" val="1736517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(Figure 21.1(a) ). This significantly limits the  expressive power of such models. They can represent only linear functions and boundaries in the input space, whereas most real-world concepts are far more complex.</a:t>
            </a:r>
          </a:p>
          <a:p>
            <a:endParaRPr lang="en-US" dirty="0"/>
          </a:p>
        </p:txBody>
      </p:sp>
      <p:sp>
        <p:nvSpPr>
          <p:cNvPr id="4" name="Slide Number Placeholder 3"/>
          <p:cNvSpPr>
            <a:spLocks noGrp="1"/>
          </p:cNvSpPr>
          <p:nvPr>
            <p:ph type="sldNum" sz="quarter" idx="5"/>
          </p:nvPr>
        </p:nvSpPr>
        <p:spPr/>
        <p:txBody>
          <a:bodyPr/>
          <a:lstStyle/>
          <a:p>
            <a:fld id="{02A04F32-91DE-4361-B738-9253EB4D7D05}" type="slidenum">
              <a:rPr lang="en-US" smtClean="0"/>
              <a:t>8</a:t>
            </a:fld>
            <a:endParaRPr lang="en-US"/>
          </a:p>
        </p:txBody>
      </p:sp>
    </p:spTree>
    <p:extLst>
      <p:ext uri="{BB962C8B-B14F-4D97-AF65-F5344CB8AC3E}">
        <p14:creationId xmlns:p14="http://schemas.microsoft.com/office/powerpoint/2010/main" val="2585541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(Figure 21.1(a) ). This significantly limits the  expressive power of such models. They can represent only linear functions and boundaries in the input space, whereas most real-world concepts are far more complex.</a:t>
            </a:r>
          </a:p>
          <a:p>
            <a:endParaRPr lang="en-US" dirty="0"/>
          </a:p>
        </p:txBody>
      </p:sp>
      <p:sp>
        <p:nvSpPr>
          <p:cNvPr id="4" name="Slide Number Placeholder 3"/>
          <p:cNvSpPr>
            <a:spLocks noGrp="1"/>
          </p:cNvSpPr>
          <p:nvPr>
            <p:ph type="sldNum" sz="quarter" idx="5"/>
          </p:nvPr>
        </p:nvSpPr>
        <p:spPr/>
        <p:txBody>
          <a:bodyPr/>
          <a:lstStyle/>
          <a:p>
            <a:fld id="{02A04F32-91DE-4361-B738-9253EB4D7D05}" type="slidenum">
              <a:rPr lang="en-US" smtClean="0"/>
              <a:t>9</a:t>
            </a:fld>
            <a:endParaRPr lang="en-US"/>
          </a:p>
        </p:txBody>
      </p:sp>
    </p:spTree>
    <p:extLst>
      <p:ext uri="{BB962C8B-B14F-4D97-AF65-F5344CB8AC3E}">
        <p14:creationId xmlns:p14="http://schemas.microsoft.com/office/powerpoint/2010/main" val="1895983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(Figure 21.1(a) ). This significantly limits the  expressive power of such models. They can represent only linear functions and boundaries in the input space, whereas most real-world concepts are far more complex.</a:t>
            </a:r>
          </a:p>
          <a:p>
            <a:endParaRPr lang="en-US" dirty="0"/>
          </a:p>
        </p:txBody>
      </p:sp>
      <p:sp>
        <p:nvSpPr>
          <p:cNvPr id="4" name="Slide Number Placeholder 3"/>
          <p:cNvSpPr>
            <a:spLocks noGrp="1"/>
          </p:cNvSpPr>
          <p:nvPr>
            <p:ph type="sldNum" sz="quarter" idx="5"/>
          </p:nvPr>
        </p:nvSpPr>
        <p:spPr/>
        <p:txBody>
          <a:bodyPr/>
          <a:lstStyle/>
          <a:p>
            <a:fld id="{02A04F32-91DE-4361-B738-9253EB4D7D05}" type="slidenum">
              <a:rPr lang="en-US" smtClean="0"/>
              <a:t>10</a:t>
            </a:fld>
            <a:endParaRPr lang="en-US"/>
          </a:p>
        </p:txBody>
      </p:sp>
    </p:spTree>
    <p:extLst>
      <p:ext uri="{BB962C8B-B14F-4D97-AF65-F5344CB8AC3E}">
        <p14:creationId xmlns:p14="http://schemas.microsoft.com/office/powerpoint/2010/main" val="1097001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(Figure 21.1(a) ). This significantly limits the  expressive power of such models. They can represent only linear functions and boundaries in the input space, whereas most real-world concepts are far more complex.</a:t>
            </a:r>
          </a:p>
          <a:p>
            <a:endParaRPr lang="en-US" dirty="0"/>
          </a:p>
        </p:txBody>
      </p:sp>
      <p:sp>
        <p:nvSpPr>
          <p:cNvPr id="4" name="Slide Number Placeholder 3"/>
          <p:cNvSpPr>
            <a:spLocks noGrp="1"/>
          </p:cNvSpPr>
          <p:nvPr>
            <p:ph type="sldNum" sz="quarter" idx="5"/>
          </p:nvPr>
        </p:nvSpPr>
        <p:spPr/>
        <p:txBody>
          <a:bodyPr/>
          <a:lstStyle/>
          <a:p>
            <a:fld id="{02A04F32-91DE-4361-B738-9253EB4D7D05}" type="slidenum">
              <a:rPr lang="en-US" smtClean="0"/>
              <a:t>11</a:t>
            </a:fld>
            <a:endParaRPr lang="en-US"/>
          </a:p>
        </p:txBody>
      </p:sp>
    </p:spTree>
    <p:extLst>
      <p:ext uri="{BB962C8B-B14F-4D97-AF65-F5344CB8AC3E}">
        <p14:creationId xmlns:p14="http://schemas.microsoft.com/office/powerpoint/2010/main" val="3569460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C59E7-EF7C-2EC5-481D-A31956D835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48607F-47F3-119B-9795-052B63591E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66D1CC-B3EF-FE5E-F13B-3E245ED05610}"/>
              </a:ext>
            </a:extLst>
          </p:cNvPr>
          <p:cNvSpPr>
            <a:spLocks noGrp="1"/>
          </p:cNvSpPr>
          <p:nvPr>
            <p:ph type="dt" sz="half" idx="10"/>
          </p:nvPr>
        </p:nvSpPr>
        <p:spPr/>
        <p:txBody>
          <a:bodyPr/>
          <a:lstStyle/>
          <a:p>
            <a:fld id="{2B75210C-5B1D-46C4-89A5-ABC613BFC2A1}" type="datetimeFigureOut">
              <a:rPr lang="en-US" smtClean="0"/>
              <a:t>11/17/2022</a:t>
            </a:fld>
            <a:endParaRPr lang="en-US"/>
          </a:p>
        </p:txBody>
      </p:sp>
      <p:sp>
        <p:nvSpPr>
          <p:cNvPr id="5" name="Footer Placeholder 4">
            <a:extLst>
              <a:ext uri="{FF2B5EF4-FFF2-40B4-BE49-F238E27FC236}">
                <a16:creationId xmlns:a16="http://schemas.microsoft.com/office/drawing/2014/main" id="{C6A434E2-BA6A-5986-1DF3-0792F973F2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8C3D75-BE76-8131-99FD-FD11ADA9AACA}"/>
              </a:ext>
            </a:extLst>
          </p:cNvPr>
          <p:cNvSpPr>
            <a:spLocks noGrp="1"/>
          </p:cNvSpPr>
          <p:nvPr>
            <p:ph type="sldNum" sz="quarter" idx="12"/>
          </p:nvPr>
        </p:nvSpPr>
        <p:spPr/>
        <p:txBody>
          <a:bodyPr/>
          <a:lstStyle/>
          <a:p>
            <a:fld id="{50B67811-D08F-48B5-9A68-AFAD0272735F}" type="slidenum">
              <a:rPr lang="en-US" smtClean="0"/>
              <a:t>‹#›</a:t>
            </a:fld>
            <a:endParaRPr lang="en-US"/>
          </a:p>
        </p:txBody>
      </p:sp>
    </p:spTree>
    <p:extLst>
      <p:ext uri="{BB962C8B-B14F-4D97-AF65-F5344CB8AC3E}">
        <p14:creationId xmlns:p14="http://schemas.microsoft.com/office/powerpoint/2010/main" val="1385311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13010-9E55-86BC-C3EF-2331411E5B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4D318E-FC89-3ED0-6192-67260778CE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E90914-E13C-2D8D-2F4D-6C4BE82460F5}"/>
              </a:ext>
            </a:extLst>
          </p:cNvPr>
          <p:cNvSpPr>
            <a:spLocks noGrp="1"/>
          </p:cNvSpPr>
          <p:nvPr>
            <p:ph type="dt" sz="half" idx="10"/>
          </p:nvPr>
        </p:nvSpPr>
        <p:spPr/>
        <p:txBody>
          <a:bodyPr/>
          <a:lstStyle/>
          <a:p>
            <a:fld id="{2B75210C-5B1D-46C4-89A5-ABC613BFC2A1}" type="datetimeFigureOut">
              <a:rPr lang="en-US" smtClean="0"/>
              <a:t>11/17/2022</a:t>
            </a:fld>
            <a:endParaRPr lang="en-US"/>
          </a:p>
        </p:txBody>
      </p:sp>
      <p:sp>
        <p:nvSpPr>
          <p:cNvPr id="5" name="Footer Placeholder 4">
            <a:extLst>
              <a:ext uri="{FF2B5EF4-FFF2-40B4-BE49-F238E27FC236}">
                <a16:creationId xmlns:a16="http://schemas.microsoft.com/office/drawing/2014/main" id="{DAB1B5AF-E3A9-AA71-5A43-57951D9CA7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F996DE-6E82-D83B-A73D-C7950FDF3AE3}"/>
              </a:ext>
            </a:extLst>
          </p:cNvPr>
          <p:cNvSpPr>
            <a:spLocks noGrp="1"/>
          </p:cNvSpPr>
          <p:nvPr>
            <p:ph type="sldNum" sz="quarter" idx="12"/>
          </p:nvPr>
        </p:nvSpPr>
        <p:spPr/>
        <p:txBody>
          <a:bodyPr/>
          <a:lstStyle/>
          <a:p>
            <a:fld id="{50B67811-D08F-48B5-9A68-AFAD0272735F}" type="slidenum">
              <a:rPr lang="en-US" smtClean="0"/>
              <a:t>‹#›</a:t>
            </a:fld>
            <a:endParaRPr lang="en-US"/>
          </a:p>
        </p:txBody>
      </p:sp>
    </p:spTree>
    <p:extLst>
      <p:ext uri="{BB962C8B-B14F-4D97-AF65-F5344CB8AC3E}">
        <p14:creationId xmlns:p14="http://schemas.microsoft.com/office/powerpoint/2010/main" val="2057811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FC6333-2D7F-076E-B105-7820C41B82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1A1F00-A4FF-3717-BFA3-B44AEE98CF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BB261C-C655-550A-EB42-C253321CFAD3}"/>
              </a:ext>
            </a:extLst>
          </p:cNvPr>
          <p:cNvSpPr>
            <a:spLocks noGrp="1"/>
          </p:cNvSpPr>
          <p:nvPr>
            <p:ph type="dt" sz="half" idx="10"/>
          </p:nvPr>
        </p:nvSpPr>
        <p:spPr/>
        <p:txBody>
          <a:bodyPr/>
          <a:lstStyle/>
          <a:p>
            <a:fld id="{2B75210C-5B1D-46C4-89A5-ABC613BFC2A1}" type="datetimeFigureOut">
              <a:rPr lang="en-US" smtClean="0"/>
              <a:t>11/17/2022</a:t>
            </a:fld>
            <a:endParaRPr lang="en-US"/>
          </a:p>
        </p:txBody>
      </p:sp>
      <p:sp>
        <p:nvSpPr>
          <p:cNvPr id="5" name="Footer Placeholder 4">
            <a:extLst>
              <a:ext uri="{FF2B5EF4-FFF2-40B4-BE49-F238E27FC236}">
                <a16:creationId xmlns:a16="http://schemas.microsoft.com/office/drawing/2014/main" id="{4D051A18-0F59-86A4-CB62-9B56F5AF2B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A8D7F9-3202-694B-999B-E2B3496D8291}"/>
              </a:ext>
            </a:extLst>
          </p:cNvPr>
          <p:cNvSpPr>
            <a:spLocks noGrp="1"/>
          </p:cNvSpPr>
          <p:nvPr>
            <p:ph type="sldNum" sz="quarter" idx="12"/>
          </p:nvPr>
        </p:nvSpPr>
        <p:spPr/>
        <p:txBody>
          <a:bodyPr/>
          <a:lstStyle/>
          <a:p>
            <a:fld id="{50B67811-D08F-48B5-9A68-AFAD0272735F}" type="slidenum">
              <a:rPr lang="en-US" smtClean="0"/>
              <a:t>‹#›</a:t>
            </a:fld>
            <a:endParaRPr lang="en-US"/>
          </a:p>
        </p:txBody>
      </p:sp>
    </p:spTree>
    <p:extLst>
      <p:ext uri="{BB962C8B-B14F-4D97-AF65-F5344CB8AC3E}">
        <p14:creationId xmlns:p14="http://schemas.microsoft.com/office/powerpoint/2010/main" val="1164785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05F98-B72A-131A-0301-D71F6CA819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33E84A-40EF-54B7-EB67-D901F20AC1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3473F5-3E9A-3538-69B9-5B7672AF3415}"/>
              </a:ext>
            </a:extLst>
          </p:cNvPr>
          <p:cNvSpPr>
            <a:spLocks noGrp="1"/>
          </p:cNvSpPr>
          <p:nvPr>
            <p:ph type="dt" sz="half" idx="10"/>
          </p:nvPr>
        </p:nvSpPr>
        <p:spPr/>
        <p:txBody>
          <a:bodyPr/>
          <a:lstStyle/>
          <a:p>
            <a:fld id="{2B75210C-5B1D-46C4-89A5-ABC613BFC2A1}" type="datetimeFigureOut">
              <a:rPr lang="en-US" smtClean="0"/>
              <a:t>11/17/2022</a:t>
            </a:fld>
            <a:endParaRPr lang="en-US"/>
          </a:p>
        </p:txBody>
      </p:sp>
      <p:sp>
        <p:nvSpPr>
          <p:cNvPr id="5" name="Footer Placeholder 4">
            <a:extLst>
              <a:ext uri="{FF2B5EF4-FFF2-40B4-BE49-F238E27FC236}">
                <a16:creationId xmlns:a16="http://schemas.microsoft.com/office/drawing/2014/main" id="{25D60908-14DE-4818-4018-D8922200F7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33EDB2-4CB4-6D5E-32E6-D979BB112489}"/>
              </a:ext>
            </a:extLst>
          </p:cNvPr>
          <p:cNvSpPr>
            <a:spLocks noGrp="1"/>
          </p:cNvSpPr>
          <p:nvPr>
            <p:ph type="sldNum" sz="quarter" idx="12"/>
          </p:nvPr>
        </p:nvSpPr>
        <p:spPr/>
        <p:txBody>
          <a:bodyPr/>
          <a:lstStyle/>
          <a:p>
            <a:fld id="{50B67811-D08F-48B5-9A68-AFAD0272735F}" type="slidenum">
              <a:rPr lang="en-US" smtClean="0"/>
              <a:t>‹#›</a:t>
            </a:fld>
            <a:endParaRPr lang="en-US"/>
          </a:p>
        </p:txBody>
      </p:sp>
    </p:spTree>
    <p:extLst>
      <p:ext uri="{BB962C8B-B14F-4D97-AF65-F5344CB8AC3E}">
        <p14:creationId xmlns:p14="http://schemas.microsoft.com/office/powerpoint/2010/main" val="2882169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23B0B-45B6-863C-4BE4-A6F38888F6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A755A1-4C2C-F7CC-FDD4-4415985765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DF05D1-7837-1CAF-21E7-D969C470C482}"/>
              </a:ext>
            </a:extLst>
          </p:cNvPr>
          <p:cNvSpPr>
            <a:spLocks noGrp="1"/>
          </p:cNvSpPr>
          <p:nvPr>
            <p:ph type="dt" sz="half" idx="10"/>
          </p:nvPr>
        </p:nvSpPr>
        <p:spPr/>
        <p:txBody>
          <a:bodyPr/>
          <a:lstStyle/>
          <a:p>
            <a:fld id="{2B75210C-5B1D-46C4-89A5-ABC613BFC2A1}" type="datetimeFigureOut">
              <a:rPr lang="en-US" smtClean="0"/>
              <a:t>11/17/2022</a:t>
            </a:fld>
            <a:endParaRPr lang="en-US"/>
          </a:p>
        </p:txBody>
      </p:sp>
      <p:sp>
        <p:nvSpPr>
          <p:cNvPr id="5" name="Footer Placeholder 4">
            <a:extLst>
              <a:ext uri="{FF2B5EF4-FFF2-40B4-BE49-F238E27FC236}">
                <a16:creationId xmlns:a16="http://schemas.microsoft.com/office/drawing/2014/main" id="{F820B61B-D397-349C-473C-11C49E8831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14590A-25D2-2628-182E-20B9F3185B66}"/>
              </a:ext>
            </a:extLst>
          </p:cNvPr>
          <p:cNvSpPr>
            <a:spLocks noGrp="1"/>
          </p:cNvSpPr>
          <p:nvPr>
            <p:ph type="sldNum" sz="quarter" idx="12"/>
          </p:nvPr>
        </p:nvSpPr>
        <p:spPr/>
        <p:txBody>
          <a:bodyPr/>
          <a:lstStyle/>
          <a:p>
            <a:fld id="{50B67811-D08F-48B5-9A68-AFAD0272735F}" type="slidenum">
              <a:rPr lang="en-US" smtClean="0"/>
              <a:t>‹#›</a:t>
            </a:fld>
            <a:endParaRPr lang="en-US"/>
          </a:p>
        </p:txBody>
      </p:sp>
    </p:spTree>
    <p:extLst>
      <p:ext uri="{BB962C8B-B14F-4D97-AF65-F5344CB8AC3E}">
        <p14:creationId xmlns:p14="http://schemas.microsoft.com/office/powerpoint/2010/main" val="2809050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1BC2B-C481-556C-75BC-2C0607AF01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BDB95-CDF6-913F-5A74-15B4ADDA60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B98804-9B58-5F52-3678-2A52E2DC25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64B23E-A618-656C-62A3-E4EC0476C7BE}"/>
              </a:ext>
            </a:extLst>
          </p:cNvPr>
          <p:cNvSpPr>
            <a:spLocks noGrp="1"/>
          </p:cNvSpPr>
          <p:nvPr>
            <p:ph type="dt" sz="half" idx="10"/>
          </p:nvPr>
        </p:nvSpPr>
        <p:spPr/>
        <p:txBody>
          <a:bodyPr/>
          <a:lstStyle/>
          <a:p>
            <a:fld id="{2B75210C-5B1D-46C4-89A5-ABC613BFC2A1}" type="datetimeFigureOut">
              <a:rPr lang="en-US" smtClean="0"/>
              <a:t>11/17/2022</a:t>
            </a:fld>
            <a:endParaRPr lang="en-US"/>
          </a:p>
        </p:txBody>
      </p:sp>
      <p:sp>
        <p:nvSpPr>
          <p:cNvPr id="6" name="Footer Placeholder 5">
            <a:extLst>
              <a:ext uri="{FF2B5EF4-FFF2-40B4-BE49-F238E27FC236}">
                <a16:creationId xmlns:a16="http://schemas.microsoft.com/office/drawing/2014/main" id="{D788E7E6-FA3C-96A6-6C7C-4770299C6C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B4C89C-3D7D-1ABE-372B-747EB90A202F}"/>
              </a:ext>
            </a:extLst>
          </p:cNvPr>
          <p:cNvSpPr>
            <a:spLocks noGrp="1"/>
          </p:cNvSpPr>
          <p:nvPr>
            <p:ph type="sldNum" sz="quarter" idx="12"/>
          </p:nvPr>
        </p:nvSpPr>
        <p:spPr/>
        <p:txBody>
          <a:bodyPr/>
          <a:lstStyle/>
          <a:p>
            <a:fld id="{50B67811-D08F-48B5-9A68-AFAD0272735F}" type="slidenum">
              <a:rPr lang="en-US" smtClean="0"/>
              <a:t>‹#›</a:t>
            </a:fld>
            <a:endParaRPr lang="en-US"/>
          </a:p>
        </p:txBody>
      </p:sp>
    </p:spTree>
    <p:extLst>
      <p:ext uri="{BB962C8B-B14F-4D97-AF65-F5344CB8AC3E}">
        <p14:creationId xmlns:p14="http://schemas.microsoft.com/office/powerpoint/2010/main" val="1707310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8E866-376C-D06D-7401-501DA72BC0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3ED557-0B1B-4E96-9C59-1FC2447914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92ECBA-8AA6-DAB2-979D-018F05C6D1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551413-F1F2-0D6E-734D-EE2E108E9D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2E6EB0-E9E3-3DEC-97D0-FF54A6EA82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39C375-C837-BB27-3DDB-FD71E1FCD7BE}"/>
              </a:ext>
            </a:extLst>
          </p:cNvPr>
          <p:cNvSpPr>
            <a:spLocks noGrp="1"/>
          </p:cNvSpPr>
          <p:nvPr>
            <p:ph type="dt" sz="half" idx="10"/>
          </p:nvPr>
        </p:nvSpPr>
        <p:spPr/>
        <p:txBody>
          <a:bodyPr/>
          <a:lstStyle/>
          <a:p>
            <a:fld id="{2B75210C-5B1D-46C4-89A5-ABC613BFC2A1}" type="datetimeFigureOut">
              <a:rPr lang="en-US" smtClean="0"/>
              <a:t>11/17/2022</a:t>
            </a:fld>
            <a:endParaRPr lang="en-US"/>
          </a:p>
        </p:txBody>
      </p:sp>
      <p:sp>
        <p:nvSpPr>
          <p:cNvPr id="8" name="Footer Placeholder 7">
            <a:extLst>
              <a:ext uri="{FF2B5EF4-FFF2-40B4-BE49-F238E27FC236}">
                <a16:creationId xmlns:a16="http://schemas.microsoft.com/office/drawing/2014/main" id="{D6743940-C7BE-EFEF-E10F-C412F6B611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13E715-FCA6-4AD8-F61E-9C89057302EE}"/>
              </a:ext>
            </a:extLst>
          </p:cNvPr>
          <p:cNvSpPr>
            <a:spLocks noGrp="1"/>
          </p:cNvSpPr>
          <p:nvPr>
            <p:ph type="sldNum" sz="quarter" idx="12"/>
          </p:nvPr>
        </p:nvSpPr>
        <p:spPr/>
        <p:txBody>
          <a:bodyPr/>
          <a:lstStyle/>
          <a:p>
            <a:fld id="{50B67811-D08F-48B5-9A68-AFAD0272735F}" type="slidenum">
              <a:rPr lang="en-US" smtClean="0"/>
              <a:t>‹#›</a:t>
            </a:fld>
            <a:endParaRPr lang="en-US"/>
          </a:p>
        </p:txBody>
      </p:sp>
    </p:spTree>
    <p:extLst>
      <p:ext uri="{BB962C8B-B14F-4D97-AF65-F5344CB8AC3E}">
        <p14:creationId xmlns:p14="http://schemas.microsoft.com/office/powerpoint/2010/main" val="3434992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DA01-00EA-A52C-119B-78639444EB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8E7F28-5A5C-B562-B10D-0004BFCD01F3}"/>
              </a:ext>
            </a:extLst>
          </p:cNvPr>
          <p:cNvSpPr>
            <a:spLocks noGrp="1"/>
          </p:cNvSpPr>
          <p:nvPr>
            <p:ph type="dt" sz="half" idx="10"/>
          </p:nvPr>
        </p:nvSpPr>
        <p:spPr/>
        <p:txBody>
          <a:bodyPr/>
          <a:lstStyle/>
          <a:p>
            <a:fld id="{2B75210C-5B1D-46C4-89A5-ABC613BFC2A1}" type="datetimeFigureOut">
              <a:rPr lang="en-US" smtClean="0"/>
              <a:t>11/17/2022</a:t>
            </a:fld>
            <a:endParaRPr lang="en-US"/>
          </a:p>
        </p:txBody>
      </p:sp>
      <p:sp>
        <p:nvSpPr>
          <p:cNvPr id="4" name="Footer Placeholder 3">
            <a:extLst>
              <a:ext uri="{FF2B5EF4-FFF2-40B4-BE49-F238E27FC236}">
                <a16:creationId xmlns:a16="http://schemas.microsoft.com/office/drawing/2014/main" id="{178F9293-FC00-8789-5CA6-85858C4C0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417269-C423-1AF8-BE78-F64552344CA9}"/>
              </a:ext>
            </a:extLst>
          </p:cNvPr>
          <p:cNvSpPr>
            <a:spLocks noGrp="1"/>
          </p:cNvSpPr>
          <p:nvPr>
            <p:ph type="sldNum" sz="quarter" idx="12"/>
          </p:nvPr>
        </p:nvSpPr>
        <p:spPr/>
        <p:txBody>
          <a:bodyPr/>
          <a:lstStyle/>
          <a:p>
            <a:fld id="{50B67811-D08F-48B5-9A68-AFAD0272735F}" type="slidenum">
              <a:rPr lang="en-US" smtClean="0"/>
              <a:t>‹#›</a:t>
            </a:fld>
            <a:endParaRPr lang="en-US"/>
          </a:p>
        </p:txBody>
      </p:sp>
    </p:spTree>
    <p:extLst>
      <p:ext uri="{BB962C8B-B14F-4D97-AF65-F5344CB8AC3E}">
        <p14:creationId xmlns:p14="http://schemas.microsoft.com/office/powerpoint/2010/main" val="195822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85A22B-FDA8-E679-4855-E75BFB4030B8}"/>
              </a:ext>
            </a:extLst>
          </p:cNvPr>
          <p:cNvSpPr>
            <a:spLocks noGrp="1"/>
          </p:cNvSpPr>
          <p:nvPr>
            <p:ph type="dt" sz="half" idx="10"/>
          </p:nvPr>
        </p:nvSpPr>
        <p:spPr/>
        <p:txBody>
          <a:bodyPr/>
          <a:lstStyle/>
          <a:p>
            <a:fld id="{2B75210C-5B1D-46C4-89A5-ABC613BFC2A1}" type="datetimeFigureOut">
              <a:rPr lang="en-US" smtClean="0"/>
              <a:t>11/17/2022</a:t>
            </a:fld>
            <a:endParaRPr lang="en-US"/>
          </a:p>
        </p:txBody>
      </p:sp>
      <p:sp>
        <p:nvSpPr>
          <p:cNvPr id="3" name="Footer Placeholder 2">
            <a:extLst>
              <a:ext uri="{FF2B5EF4-FFF2-40B4-BE49-F238E27FC236}">
                <a16:creationId xmlns:a16="http://schemas.microsoft.com/office/drawing/2014/main" id="{26D4D955-70B0-FA82-E565-9490F9A4B0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D9C13D-090C-D553-4C29-785B81966409}"/>
              </a:ext>
            </a:extLst>
          </p:cNvPr>
          <p:cNvSpPr>
            <a:spLocks noGrp="1"/>
          </p:cNvSpPr>
          <p:nvPr>
            <p:ph type="sldNum" sz="quarter" idx="12"/>
          </p:nvPr>
        </p:nvSpPr>
        <p:spPr/>
        <p:txBody>
          <a:bodyPr/>
          <a:lstStyle/>
          <a:p>
            <a:fld id="{50B67811-D08F-48B5-9A68-AFAD0272735F}" type="slidenum">
              <a:rPr lang="en-US" smtClean="0"/>
              <a:t>‹#›</a:t>
            </a:fld>
            <a:endParaRPr lang="en-US"/>
          </a:p>
        </p:txBody>
      </p:sp>
    </p:spTree>
    <p:extLst>
      <p:ext uri="{BB962C8B-B14F-4D97-AF65-F5344CB8AC3E}">
        <p14:creationId xmlns:p14="http://schemas.microsoft.com/office/powerpoint/2010/main" val="1249362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B3DF-A50A-A967-8F76-624C573624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5369CB-DFA5-61C5-BD21-020B0CB9B0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88300E-F754-3923-18B4-7925C492EF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8D2A84-0C18-73C3-5F5C-DE7001B77594}"/>
              </a:ext>
            </a:extLst>
          </p:cNvPr>
          <p:cNvSpPr>
            <a:spLocks noGrp="1"/>
          </p:cNvSpPr>
          <p:nvPr>
            <p:ph type="dt" sz="half" idx="10"/>
          </p:nvPr>
        </p:nvSpPr>
        <p:spPr/>
        <p:txBody>
          <a:bodyPr/>
          <a:lstStyle/>
          <a:p>
            <a:fld id="{2B75210C-5B1D-46C4-89A5-ABC613BFC2A1}" type="datetimeFigureOut">
              <a:rPr lang="en-US" smtClean="0"/>
              <a:t>11/17/2022</a:t>
            </a:fld>
            <a:endParaRPr lang="en-US"/>
          </a:p>
        </p:txBody>
      </p:sp>
      <p:sp>
        <p:nvSpPr>
          <p:cNvPr id="6" name="Footer Placeholder 5">
            <a:extLst>
              <a:ext uri="{FF2B5EF4-FFF2-40B4-BE49-F238E27FC236}">
                <a16:creationId xmlns:a16="http://schemas.microsoft.com/office/drawing/2014/main" id="{D1002D69-8742-00AA-2292-F3BEB55596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C8F209-EE07-9A74-A72B-F3487B2BA79A}"/>
              </a:ext>
            </a:extLst>
          </p:cNvPr>
          <p:cNvSpPr>
            <a:spLocks noGrp="1"/>
          </p:cNvSpPr>
          <p:nvPr>
            <p:ph type="sldNum" sz="quarter" idx="12"/>
          </p:nvPr>
        </p:nvSpPr>
        <p:spPr/>
        <p:txBody>
          <a:bodyPr/>
          <a:lstStyle/>
          <a:p>
            <a:fld id="{50B67811-D08F-48B5-9A68-AFAD0272735F}" type="slidenum">
              <a:rPr lang="en-US" smtClean="0"/>
              <a:t>‹#›</a:t>
            </a:fld>
            <a:endParaRPr lang="en-US"/>
          </a:p>
        </p:txBody>
      </p:sp>
    </p:spTree>
    <p:extLst>
      <p:ext uri="{BB962C8B-B14F-4D97-AF65-F5344CB8AC3E}">
        <p14:creationId xmlns:p14="http://schemas.microsoft.com/office/powerpoint/2010/main" val="2343358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0390E-4847-EC23-40E9-31F23C8205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D97128-A59C-33D4-FA0E-DB20F8A9C9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F54082-E8C8-A90E-CB39-79A2DDE5D3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4ED619-4266-591A-7A9B-AE3095C97DDA}"/>
              </a:ext>
            </a:extLst>
          </p:cNvPr>
          <p:cNvSpPr>
            <a:spLocks noGrp="1"/>
          </p:cNvSpPr>
          <p:nvPr>
            <p:ph type="dt" sz="half" idx="10"/>
          </p:nvPr>
        </p:nvSpPr>
        <p:spPr/>
        <p:txBody>
          <a:bodyPr/>
          <a:lstStyle/>
          <a:p>
            <a:fld id="{2B75210C-5B1D-46C4-89A5-ABC613BFC2A1}" type="datetimeFigureOut">
              <a:rPr lang="en-US" smtClean="0"/>
              <a:t>11/17/2022</a:t>
            </a:fld>
            <a:endParaRPr lang="en-US"/>
          </a:p>
        </p:txBody>
      </p:sp>
      <p:sp>
        <p:nvSpPr>
          <p:cNvPr id="6" name="Footer Placeholder 5">
            <a:extLst>
              <a:ext uri="{FF2B5EF4-FFF2-40B4-BE49-F238E27FC236}">
                <a16:creationId xmlns:a16="http://schemas.microsoft.com/office/drawing/2014/main" id="{DCD90CED-06EB-2508-76BC-1A90514976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5BA8F2-F427-FE0E-64DF-B62083B983C3}"/>
              </a:ext>
            </a:extLst>
          </p:cNvPr>
          <p:cNvSpPr>
            <a:spLocks noGrp="1"/>
          </p:cNvSpPr>
          <p:nvPr>
            <p:ph type="sldNum" sz="quarter" idx="12"/>
          </p:nvPr>
        </p:nvSpPr>
        <p:spPr/>
        <p:txBody>
          <a:bodyPr/>
          <a:lstStyle/>
          <a:p>
            <a:fld id="{50B67811-D08F-48B5-9A68-AFAD0272735F}" type="slidenum">
              <a:rPr lang="en-US" smtClean="0"/>
              <a:t>‹#›</a:t>
            </a:fld>
            <a:endParaRPr lang="en-US"/>
          </a:p>
        </p:txBody>
      </p:sp>
    </p:spTree>
    <p:extLst>
      <p:ext uri="{BB962C8B-B14F-4D97-AF65-F5344CB8AC3E}">
        <p14:creationId xmlns:p14="http://schemas.microsoft.com/office/powerpoint/2010/main" val="1384261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6E8119-98FA-2315-39E7-F7B53AEB8F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7848E4-80C1-99B4-62A4-EFE01CFA01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21BEB-018C-FC1D-FBAE-AD55284FF6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75210C-5B1D-46C4-89A5-ABC613BFC2A1}" type="datetimeFigureOut">
              <a:rPr lang="en-US" smtClean="0"/>
              <a:t>11/17/2022</a:t>
            </a:fld>
            <a:endParaRPr lang="en-US"/>
          </a:p>
        </p:txBody>
      </p:sp>
      <p:sp>
        <p:nvSpPr>
          <p:cNvPr id="5" name="Footer Placeholder 4">
            <a:extLst>
              <a:ext uri="{FF2B5EF4-FFF2-40B4-BE49-F238E27FC236}">
                <a16:creationId xmlns:a16="http://schemas.microsoft.com/office/drawing/2014/main" id="{8D771B44-D197-0E5D-97FE-D45385B9F7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9AFCB0-9434-013B-DB36-0F9B2D531A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B67811-D08F-48B5-9A68-AFAD0272735F}" type="slidenum">
              <a:rPr lang="en-US" smtClean="0"/>
              <a:t>‹#›</a:t>
            </a:fld>
            <a:endParaRPr lang="en-US"/>
          </a:p>
        </p:txBody>
      </p:sp>
    </p:spTree>
    <p:extLst>
      <p:ext uri="{BB962C8B-B14F-4D97-AF65-F5344CB8AC3E}">
        <p14:creationId xmlns:p14="http://schemas.microsoft.com/office/powerpoint/2010/main" val="3628455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4.png"/><Relationship Id="rId2" Type="http://schemas.openxmlformats.org/officeDocument/2006/relationships/image" Target="../media/image7.gif"/><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hyperlink" Target="https://commons.wikimedia.org/wiki/" TargetMode="External"/><Relationship Id="rId4" Type="http://schemas.openxmlformats.org/officeDocument/2006/relationships/hyperlink" Target="https://commons.wikimedia.or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cns-alumni.bu.edu/~slehar/webstuff/pcave/hubel.html"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yann.lecun.com/exdb/publis/pdf/lecun-01a.pdf"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www.cs.toronto.edu/~fritz/absps/imagenet.pdf"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yann.lecun.com/exdb/publis/pdf/lecun-01a.pdf"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www.cs.toronto.edu/~fritz/absps/imagenet.pdf" TargetMode="External"/><Relationship Id="rId5" Type="http://schemas.openxmlformats.org/officeDocument/2006/relationships/image" Target="../media/image20.emf"/><Relationship Id="rId4" Type="http://schemas.openxmlformats.org/officeDocument/2006/relationships/image" Target="../media/image19.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782BD-BDD5-212D-210F-D739AB127A35}"/>
              </a:ext>
            </a:extLst>
          </p:cNvPr>
          <p:cNvSpPr>
            <a:spLocks noGrp="1"/>
          </p:cNvSpPr>
          <p:nvPr>
            <p:ph type="ctrTitle"/>
          </p:nvPr>
        </p:nvSpPr>
        <p:spPr/>
        <p:txBody>
          <a:bodyPr/>
          <a:lstStyle/>
          <a:p>
            <a:r>
              <a:rPr lang="en-US" dirty="0"/>
              <a:t>Deep Learning Part II </a:t>
            </a:r>
            <a:br>
              <a:rPr lang="en-US" dirty="0"/>
            </a:br>
            <a:r>
              <a:rPr lang="en-US" dirty="0" err="1"/>
              <a:t>ch</a:t>
            </a:r>
            <a:r>
              <a:rPr lang="en-US" dirty="0"/>
              <a:t> 21 Russell  and Norvig</a:t>
            </a:r>
          </a:p>
        </p:txBody>
      </p:sp>
      <p:sp>
        <p:nvSpPr>
          <p:cNvPr id="3" name="Subtitle 2">
            <a:extLst>
              <a:ext uri="{FF2B5EF4-FFF2-40B4-BE49-F238E27FC236}">
                <a16:creationId xmlns:a16="http://schemas.microsoft.com/office/drawing/2014/main" id="{18B799B4-707F-AC7A-D4AB-CD26242BEAD3}"/>
              </a:ext>
            </a:extLst>
          </p:cNvPr>
          <p:cNvSpPr>
            <a:spLocks noGrp="1"/>
          </p:cNvSpPr>
          <p:nvPr>
            <p:ph type="subTitle" idx="1"/>
          </p:nvPr>
        </p:nvSpPr>
        <p:spPr/>
        <p:txBody>
          <a:bodyPr>
            <a:normAutofit lnSpcReduction="10000"/>
          </a:bodyPr>
          <a:lstStyle/>
          <a:p>
            <a:pPr algn="r"/>
            <a:r>
              <a:rPr lang="en-US" sz="2400" dirty="0"/>
              <a:t>Including Slides by </a:t>
            </a:r>
          </a:p>
          <a:p>
            <a:pPr algn="r"/>
            <a:r>
              <a:rPr lang="en-US" sz="2400" dirty="0"/>
              <a:t>Mark Hasegawa-Johnson, 4/2019</a:t>
            </a:r>
          </a:p>
          <a:p>
            <a:pPr algn="r"/>
            <a:r>
              <a:rPr lang="en-US" sz="2400" dirty="0"/>
              <a:t>Svetlana </a:t>
            </a:r>
            <a:r>
              <a:rPr lang="en-US" sz="2400" dirty="0" err="1"/>
              <a:t>Lazebnik</a:t>
            </a:r>
            <a:r>
              <a:rPr lang="en-US" sz="2400" dirty="0"/>
              <a:t>, 10/2016</a:t>
            </a:r>
          </a:p>
          <a:p>
            <a:r>
              <a:rPr lang="en-US" dirty="0"/>
              <a:t>From UIUC CS 440</a:t>
            </a:r>
          </a:p>
        </p:txBody>
      </p:sp>
    </p:spTree>
    <p:extLst>
      <p:ext uri="{BB962C8B-B14F-4D97-AF65-F5344CB8AC3E}">
        <p14:creationId xmlns:p14="http://schemas.microsoft.com/office/powerpoint/2010/main" val="2825141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4072-49AE-447B-9288-A80795506F03}"/>
              </a:ext>
            </a:extLst>
          </p:cNvPr>
          <p:cNvSpPr>
            <a:spLocks noGrp="1"/>
          </p:cNvSpPr>
          <p:nvPr>
            <p:ph type="title"/>
          </p:nvPr>
        </p:nvSpPr>
        <p:spPr/>
        <p:txBody>
          <a:bodyPr/>
          <a:lstStyle/>
          <a:p>
            <a:pPr algn="ctr"/>
            <a:r>
              <a:rPr lang="en-US" dirty="0"/>
              <a:t>Convolutional Neural Network</a:t>
            </a:r>
          </a:p>
        </p:txBody>
      </p:sp>
      <p:sp>
        <p:nvSpPr>
          <p:cNvPr id="3" name="Content Placeholder 2">
            <a:extLst>
              <a:ext uri="{FF2B5EF4-FFF2-40B4-BE49-F238E27FC236}">
                <a16:creationId xmlns:a16="http://schemas.microsoft.com/office/drawing/2014/main" id="{06C6819D-DD82-D3A3-F4E7-7DE9D4BC30E7}"/>
              </a:ext>
            </a:extLst>
          </p:cNvPr>
          <p:cNvSpPr>
            <a:spLocks noGrp="1"/>
          </p:cNvSpPr>
          <p:nvPr>
            <p:ph idx="1"/>
          </p:nvPr>
        </p:nvSpPr>
        <p:spPr>
          <a:xfrm>
            <a:off x="690113" y="1828711"/>
            <a:ext cx="10515600" cy="4486275"/>
          </a:xfrm>
        </p:spPr>
        <p:txBody>
          <a:bodyPr>
            <a:normAutofit/>
          </a:bodyPr>
          <a:lstStyle/>
          <a:p>
            <a:r>
              <a:rPr lang="en-US" dirty="0"/>
              <a:t>the kernel can be applied exactly ⌊n/s⌋ times. For small kernels, we typically use s = 1, so the output has the same dimensions as the image (see Figure below ).</a:t>
            </a:r>
          </a:p>
          <a:p>
            <a:endParaRPr lang="en-US" dirty="0"/>
          </a:p>
          <a:p>
            <a:endParaRPr lang="en-US" dirty="0"/>
          </a:p>
          <a:p>
            <a:endParaRPr lang="en-US" dirty="0"/>
          </a:p>
          <a:p>
            <a:endParaRPr lang="en-US" dirty="0"/>
          </a:p>
        </p:txBody>
      </p:sp>
      <p:pic>
        <p:nvPicPr>
          <p:cNvPr id="6" name="Picture 5" descr="convoluational network in 1D">
            <a:extLst>
              <a:ext uri="{FF2B5EF4-FFF2-40B4-BE49-F238E27FC236}">
                <a16:creationId xmlns:a16="http://schemas.microsoft.com/office/drawing/2014/main" id="{4E910659-FAC8-6F5D-E1B4-4367E1248DCB}"/>
              </a:ext>
            </a:extLst>
          </p:cNvPr>
          <p:cNvPicPr>
            <a:picLocks noChangeAspect="1"/>
          </p:cNvPicPr>
          <p:nvPr/>
        </p:nvPicPr>
        <p:blipFill>
          <a:blip r:embed="rId3"/>
          <a:stretch>
            <a:fillRect/>
          </a:stretch>
        </p:blipFill>
        <p:spPr>
          <a:xfrm>
            <a:off x="2967487" y="3629631"/>
            <a:ext cx="5446710" cy="2685355"/>
          </a:xfrm>
          <a:prstGeom prst="rect">
            <a:avLst/>
          </a:prstGeom>
        </p:spPr>
      </p:pic>
    </p:spTree>
    <p:extLst>
      <p:ext uri="{BB962C8B-B14F-4D97-AF65-F5344CB8AC3E}">
        <p14:creationId xmlns:p14="http://schemas.microsoft.com/office/powerpoint/2010/main" val="2632597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4072-49AE-447B-9288-A80795506F03}"/>
              </a:ext>
            </a:extLst>
          </p:cNvPr>
          <p:cNvSpPr>
            <a:spLocks noGrp="1"/>
          </p:cNvSpPr>
          <p:nvPr>
            <p:ph type="title"/>
          </p:nvPr>
        </p:nvSpPr>
        <p:spPr/>
        <p:txBody>
          <a:bodyPr/>
          <a:lstStyle/>
          <a:p>
            <a:pPr algn="ctr"/>
            <a:r>
              <a:rPr lang="en-US" dirty="0"/>
              <a:t>Convolutional Neural Network</a:t>
            </a:r>
          </a:p>
        </p:txBody>
      </p:sp>
      <p:sp>
        <p:nvSpPr>
          <p:cNvPr id="3" name="Content Placeholder 2">
            <a:extLst>
              <a:ext uri="{FF2B5EF4-FFF2-40B4-BE49-F238E27FC236}">
                <a16:creationId xmlns:a16="http://schemas.microsoft.com/office/drawing/2014/main" id="{06C6819D-DD82-D3A3-F4E7-7DE9D4BC30E7}"/>
              </a:ext>
            </a:extLst>
          </p:cNvPr>
          <p:cNvSpPr>
            <a:spLocks noGrp="1"/>
          </p:cNvSpPr>
          <p:nvPr>
            <p:ph idx="1"/>
          </p:nvPr>
        </p:nvSpPr>
        <p:spPr>
          <a:xfrm>
            <a:off x="690113" y="1828711"/>
            <a:ext cx="10515600" cy="4486275"/>
          </a:xfrm>
        </p:spPr>
        <p:txBody>
          <a:bodyPr>
            <a:normAutofit/>
          </a:bodyPr>
          <a:lstStyle/>
          <a:p>
            <a:endParaRPr lang="en-US" dirty="0"/>
          </a:p>
          <a:p>
            <a:endParaRPr lang="en-US" dirty="0"/>
          </a:p>
          <a:p>
            <a:endParaRPr lang="en-US" dirty="0"/>
          </a:p>
        </p:txBody>
      </p:sp>
      <p:pic>
        <p:nvPicPr>
          <p:cNvPr id="5" name="Picture 4" descr="convolutional network in 1D">
            <a:extLst>
              <a:ext uri="{FF2B5EF4-FFF2-40B4-BE49-F238E27FC236}">
                <a16:creationId xmlns:a16="http://schemas.microsoft.com/office/drawing/2014/main" id="{7D5ABE00-C953-E749-9290-C01EBE940401}"/>
              </a:ext>
            </a:extLst>
          </p:cNvPr>
          <p:cNvPicPr>
            <a:picLocks noChangeAspect="1"/>
          </p:cNvPicPr>
          <p:nvPr/>
        </p:nvPicPr>
        <p:blipFill>
          <a:blip r:embed="rId3"/>
          <a:stretch>
            <a:fillRect/>
          </a:stretch>
        </p:blipFill>
        <p:spPr>
          <a:xfrm>
            <a:off x="986287" y="1259368"/>
            <a:ext cx="8371428" cy="3266667"/>
          </a:xfrm>
          <a:prstGeom prst="rect">
            <a:avLst/>
          </a:prstGeom>
        </p:spPr>
      </p:pic>
      <p:pic>
        <p:nvPicPr>
          <p:cNvPr id="6" name="Picture 5" descr="operation as a matrix">
            <a:extLst>
              <a:ext uri="{FF2B5EF4-FFF2-40B4-BE49-F238E27FC236}">
                <a16:creationId xmlns:a16="http://schemas.microsoft.com/office/drawing/2014/main" id="{C8B35E0C-3455-12DB-A3F7-C73F897D61FA}"/>
              </a:ext>
            </a:extLst>
          </p:cNvPr>
          <p:cNvPicPr>
            <a:picLocks noChangeAspect="1"/>
          </p:cNvPicPr>
          <p:nvPr/>
        </p:nvPicPr>
        <p:blipFill>
          <a:blip r:embed="rId4"/>
          <a:stretch>
            <a:fillRect/>
          </a:stretch>
        </p:blipFill>
        <p:spPr>
          <a:xfrm>
            <a:off x="3538389" y="4553238"/>
            <a:ext cx="4819048" cy="2304762"/>
          </a:xfrm>
          <a:prstGeom prst="rect">
            <a:avLst/>
          </a:prstGeom>
        </p:spPr>
      </p:pic>
    </p:spTree>
    <p:extLst>
      <p:ext uri="{BB962C8B-B14F-4D97-AF65-F5344CB8AC3E}">
        <p14:creationId xmlns:p14="http://schemas.microsoft.com/office/powerpoint/2010/main" val="37143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ignal processing example">
            <a:extLst>
              <a:ext uri="{FF2B5EF4-FFF2-40B4-BE49-F238E27FC236}">
                <a16:creationId xmlns:a16="http://schemas.microsoft.com/office/drawing/2014/main" id="{75D519CB-4202-D04D-BBD4-4FB8DEB1AC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416" y="1682340"/>
            <a:ext cx="5858898" cy="1827776"/>
          </a:xfrm>
          <a:prstGeom prst="rect">
            <a:avLst/>
          </a:prstGeom>
        </p:spPr>
      </p:pic>
      <p:pic>
        <p:nvPicPr>
          <p:cNvPr id="2052" name="Picture 4" descr="before and after edge detection.">
            <a:extLst>
              <a:ext uri="{FF2B5EF4-FFF2-40B4-BE49-F238E27FC236}">
                <a16:creationId xmlns:a16="http://schemas.microsoft.com/office/drawing/2014/main" id="{1BF30613-93F8-D340-9FB4-F2C4F181A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0054" y="4305937"/>
            <a:ext cx="6919166" cy="23000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4D9C238-49F2-9543-A757-50B555C10669}"/>
              </a:ext>
            </a:extLst>
          </p:cNvPr>
          <p:cNvSpPr>
            <a:spLocks noGrp="1"/>
          </p:cNvSpPr>
          <p:nvPr>
            <p:ph type="title"/>
          </p:nvPr>
        </p:nvSpPr>
        <p:spPr>
          <a:xfrm>
            <a:off x="309717" y="11165"/>
            <a:ext cx="11800884" cy="898795"/>
          </a:xfrm>
        </p:spPr>
        <p:txBody>
          <a:bodyPr>
            <a:normAutofit/>
          </a:bodyPr>
          <a:lstStyle/>
          <a:p>
            <a:r>
              <a:rPr lang="en-US" sz="4000" dirty="0"/>
              <a:t>Example Convolutions: Moving Average, Edge Detector </a:t>
            </a:r>
          </a:p>
        </p:txBody>
      </p:sp>
      <p:sp>
        <p:nvSpPr>
          <p:cNvPr id="13" name="TextBox 12">
            <a:extLst>
              <a:ext uri="{FF2B5EF4-FFF2-40B4-BE49-F238E27FC236}">
                <a16:creationId xmlns:a16="http://schemas.microsoft.com/office/drawing/2014/main" id="{F135B117-E74B-334F-828E-CD29E56F29B2}"/>
              </a:ext>
            </a:extLst>
          </p:cNvPr>
          <p:cNvSpPr txBox="1"/>
          <p:nvPr/>
        </p:nvSpPr>
        <p:spPr>
          <a:xfrm>
            <a:off x="6618140" y="3672345"/>
            <a:ext cx="2260042" cy="646331"/>
          </a:xfrm>
          <a:prstGeom prst="rect">
            <a:avLst/>
          </a:prstGeom>
          <a:solidFill>
            <a:schemeClr val="bg1"/>
          </a:solidFill>
        </p:spPr>
        <p:txBody>
          <a:bodyPr wrap="none" rtlCol="0">
            <a:spAutoFit/>
          </a:bodyPr>
          <a:lstStyle/>
          <a:p>
            <a:pPr algn="ctr"/>
            <a:r>
              <a:rPr lang="en-US" sz="1200" dirty="0" err="1"/>
              <a:t>Sfdodge</a:t>
            </a:r>
            <a:r>
              <a:rPr lang="en-US" sz="1200" dirty="0"/>
              <a:t>, CC-By 4.0,</a:t>
            </a:r>
          </a:p>
          <a:p>
            <a:pPr algn="ctr"/>
            <a:r>
              <a:rPr lang="en-US" sz="1200" dirty="0">
                <a:hlinkClick r:id="rId4"/>
              </a:rPr>
              <a:t>https://commons.wikimedia.org/</a:t>
            </a:r>
            <a:endParaRPr lang="en-US" sz="1200" dirty="0"/>
          </a:p>
          <a:p>
            <a:pPr algn="ctr"/>
            <a:r>
              <a:rPr lang="en-US" sz="1200" dirty="0"/>
              <a:t>wiki/</a:t>
            </a:r>
            <a:r>
              <a:rPr lang="en-US" sz="1200" dirty="0" err="1"/>
              <a:t>File:Time-domain.png</a:t>
            </a:r>
            <a:endParaRPr lang="en-US" sz="1200" dirty="0"/>
          </a:p>
        </p:txBody>
      </p:sp>
      <p:sp>
        <p:nvSpPr>
          <p:cNvPr id="30" name="TextBox 29">
            <a:extLst>
              <a:ext uri="{FF2B5EF4-FFF2-40B4-BE49-F238E27FC236}">
                <a16:creationId xmlns:a16="http://schemas.microsoft.com/office/drawing/2014/main" id="{E6DAAECF-3387-0B47-96C5-8D53AF696B32}"/>
              </a:ext>
            </a:extLst>
          </p:cNvPr>
          <p:cNvSpPr txBox="1"/>
          <p:nvPr/>
        </p:nvSpPr>
        <p:spPr>
          <a:xfrm>
            <a:off x="3941543" y="6597438"/>
            <a:ext cx="7357592" cy="276999"/>
          </a:xfrm>
          <a:prstGeom prst="rect">
            <a:avLst/>
          </a:prstGeom>
          <a:solidFill>
            <a:schemeClr val="bg1"/>
          </a:solidFill>
        </p:spPr>
        <p:txBody>
          <a:bodyPr wrap="none" rtlCol="0">
            <a:spAutoFit/>
          </a:bodyPr>
          <a:lstStyle/>
          <a:p>
            <a:pPr algn="ctr"/>
            <a:r>
              <a:rPr lang="en-US" sz="1200" dirty="0"/>
              <a:t>Jon </a:t>
            </a:r>
            <a:r>
              <a:rPr lang="en-US" sz="1200" dirty="0" err="1"/>
              <a:t>McLoone</a:t>
            </a:r>
            <a:r>
              <a:rPr lang="en-US" sz="1200" dirty="0"/>
              <a:t>, CC-SA 3.0,</a:t>
            </a:r>
            <a:r>
              <a:rPr lang="en-US" sz="1200" dirty="0">
                <a:hlinkClick r:id="rId5"/>
              </a:rPr>
              <a:t>https://commons.wikimedia.org/wiki/</a:t>
            </a:r>
            <a:r>
              <a:rPr lang="en-US" sz="1200" dirty="0"/>
              <a:t>File:%C3%84%C3%A4retuvastuse_n%C3%A4ide.png</a:t>
            </a:r>
          </a:p>
        </p:txBody>
      </p:sp>
      <p:sp>
        <p:nvSpPr>
          <p:cNvPr id="19" name="Rectangle 18">
            <a:extLst>
              <a:ext uri="{FF2B5EF4-FFF2-40B4-BE49-F238E27FC236}">
                <a16:creationId xmlns:a16="http://schemas.microsoft.com/office/drawing/2014/main" id="{6E9AC792-D340-5844-8D6B-7A27D201BE4C}"/>
              </a:ext>
            </a:extLst>
          </p:cNvPr>
          <p:cNvSpPr/>
          <p:nvPr/>
        </p:nvSpPr>
        <p:spPr>
          <a:xfrm>
            <a:off x="8804809" y="2315182"/>
            <a:ext cx="2122248" cy="1323439"/>
          </a:xfrm>
          <a:prstGeom prst="rect">
            <a:avLst/>
          </a:prstGeom>
        </p:spPr>
        <p:txBody>
          <a:bodyPr wrap="none">
            <a:spAutoFit/>
          </a:bodyPr>
          <a:lstStyle/>
          <a:p>
            <a:r>
              <a:rPr lang="en-US" sz="4000" dirty="0"/>
              <a:t>Edge </a:t>
            </a:r>
          </a:p>
          <a:p>
            <a:r>
              <a:rPr lang="en-US" sz="4000" dirty="0"/>
              <a:t>Detector </a:t>
            </a:r>
          </a:p>
        </p:txBody>
      </p:sp>
      <p:sp>
        <p:nvSpPr>
          <p:cNvPr id="34" name="Rectangle 33">
            <a:extLst>
              <a:ext uri="{FF2B5EF4-FFF2-40B4-BE49-F238E27FC236}">
                <a16:creationId xmlns:a16="http://schemas.microsoft.com/office/drawing/2014/main" id="{0C74DD27-7300-1E40-A1D4-DA5E012E2832}"/>
              </a:ext>
            </a:extLst>
          </p:cNvPr>
          <p:cNvSpPr/>
          <p:nvPr/>
        </p:nvSpPr>
        <p:spPr>
          <a:xfrm>
            <a:off x="594874" y="860013"/>
            <a:ext cx="3545138" cy="707886"/>
          </a:xfrm>
          <a:prstGeom prst="rect">
            <a:avLst/>
          </a:prstGeom>
        </p:spPr>
        <p:txBody>
          <a:bodyPr wrap="none">
            <a:spAutoFit/>
          </a:bodyPr>
          <a:lstStyle/>
          <a:p>
            <a:r>
              <a:rPr lang="en-US" sz="4000" dirty="0"/>
              <a:t>Moving Average</a:t>
            </a:r>
          </a:p>
        </p:txBody>
      </p:sp>
      <p:sp>
        <p:nvSpPr>
          <p:cNvPr id="42" name="TextBox 41">
            <a:extLst>
              <a:ext uri="{FF2B5EF4-FFF2-40B4-BE49-F238E27FC236}">
                <a16:creationId xmlns:a16="http://schemas.microsoft.com/office/drawing/2014/main" id="{7B1301CD-BB28-FE45-BC4E-2B756CE67A6F}"/>
              </a:ext>
            </a:extLst>
          </p:cNvPr>
          <p:cNvSpPr txBox="1"/>
          <p:nvPr/>
        </p:nvSpPr>
        <p:spPr>
          <a:xfrm>
            <a:off x="754929" y="3534696"/>
            <a:ext cx="3151311" cy="646331"/>
          </a:xfrm>
          <a:prstGeom prst="rect">
            <a:avLst/>
          </a:prstGeom>
          <a:solidFill>
            <a:schemeClr val="bg1"/>
          </a:solidFill>
        </p:spPr>
        <p:txBody>
          <a:bodyPr wrap="none" rtlCol="0">
            <a:spAutoFit/>
          </a:bodyPr>
          <a:lstStyle/>
          <a:p>
            <a:pPr algn="ctr"/>
            <a:r>
              <a:rPr lang="en-US" sz="1200" dirty="0"/>
              <a:t>Tinos, CC-SA 3.0,</a:t>
            </a:r>
          </a:p>
          <a:p>
            <a:pPr algn="ctr"/>
            <a:r>
              <a:rPr lang="en-US" sz="1200" dirty="0">
                <a:hlinkClick r:id="rId5"/>
              </a:rPr>
              <a:t>https://commons.wikimedia.org/wiki/</a:t>
            </a:r>
            <a:endParaRPr lang="en-US" sz="1200" dirty="0"/>
          </a:p>
          <a:p>
            <a:pPr algn="ctr"/>
            <a:r>
              <a:rPr lang="en-US" sz="1200" dirty="0"/>
              <a:t>File:Convolution_of_box_signal_with_itself2.gif</a:t>
            </a:r>
          </a:p>
        </p:txBody>
      </p:sp>
      <p:pic>
        <p:nvPicPr>
          <p:cNvPr id="44" name="Picture 43" descr="edge detection">
            <a:extLst>
              <a:ext uri="{FF2B5EF4-FFF2-40B4-BE49-F238E27FC236}">
                <a16:creationId xmlns:a16="http://schemas.microsoft.com/office/drawing/2014/main" id="{3BF6A759-FC8D-B54E-A76B-3C3FD199BF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6994" y="2325635"/>
            <a:ext cx="1491869" cy="1441062"/>
          </a:xfrm>
          <a:prstGeom prst="rect">
            <a:avLst/>
          </a:prstGeom>
        </p:spPr>
      </p:pic>
      <p:cxnSp>
        <p:nvCxnSpPr>
          <p:cNvPr id="46" name="Straight Arrow Connector 45">
            <a:extLst>
              <a:ext uri="{FF2B5EF4-FFF2-40B4-BE49-F238E27FC236}">
                <a16:creationId xmlns:a16="http://schemas.microsoft.com/office/drawing/2014/main" id="{6DCC18B1-E4AE-7746-B3BB-1AB5DD937B33}"/>
              </a:ext>
            </a:extLst>
          </p:cNvPr>
          <p:cNvCxnSpPr>
            <a:cxnSpLocks/>
          </p:cNvCxnSpPr>
          <p:nvPr/>
        </p:nvCxnSpPr>
        <p:spPr>
          <a:xfrm flipV="1">
            <a:off x="5275007" y="3046166"/>
            <a:ext cx="1509251" cy="1259772"/>
          </a:xfrm>
          <a:prstGeom prst="straightConnector1">
            <a:avLst/>
          </a:prstGeom>
          <a:ln w="508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AFFCEDF9-8E49-3444-9C9D-F269B02E34D5}"/>
                  </a:ext>
                </a:extLst>
              </p:cNvPr>
              <p:cNvSpPr/>
              <p:nvPr/>
            </p:nvSpPr>
            <p:spPr>
              <a:xfrm>
                <a:off x="6651755" y="2777306"/>
                <a:ext cx="43954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49" name="Rectangle 48">
                <a:extLst>
                  <a:ext uri="{FF2B5EF4-FFF2-40B4-BE49-F238E27FC236}">
                    <a16:creationId xmlns:a16="http://schemas.microsoft.com/office/drawing/2014/main" id="{AFFCEDF9-8E49-3444-9C9D-F269B02E34D5}"/>
                  </a:ext>
                </a:extLst>
              </p:cNvPr>
              <p:cNvSpPr>
                <a:spLocks noRot="1" noChangeAspect="1" noMove="1" noResize="1" noEditPoints="1" noAdjustHandles="1" noChangeArrowheads="1" noChangeShapeType="1" noTextEdit="1"/>
              </p:cNvSpPr>
              <p:nvPr/>
            </p:nvSpPr>
            <p:spPr>
              <a:xfrm>
                <a:off x="6651755" y="2777306"/>
                <a:ext cx="439544" cy="523220"/>
              </a:xfrm>
              <a:prstGeom prst="rect">
                <a:avLst/>
              </a:prstGeom>
              <a:blipFill>
                <a:blip r:embed="rId7"/>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C4CB7108-5BCD-4A4E-B8AB-C39B807A9EF4}"/>
              </a:ext>
            </a:extLst>
          </p:cNvPr>
          <p:cNvCxnSpPr>
            <a:cxnSpLocks/>
            <a:stCxn id="44" idx="3"/>
          </p:cNvCxnSpPr>
          <p:nvPr/>
        </p:nvCxnSpPr>
        <p:spPr>
          <a:xfrm>
            <a:off x="8408863" y="3046166"/>
            <a:ext cx="1074350" cy="1259771"/>
          </a:xfrm>
          <a:prstGeom prst="straightConnector1">
            <a:avLst/>
          </a:prstGeom>
          <a:ln w="508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828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image after edge detection"/>
          <p:cNvPicPr>
            <a:picLocks noChangeAspect="1"/>
          </p:cNvPicPr>
          <p:nvPr/>
        </p:nvPicPr>
        <p:blipFill>
          <a:blip r:embed="rId2">
            <a:extLst>
              <a:ext uri="{28A0092B-C50C-407E-A947-70E740481C1C}">
                <a14:useLocalDpi xmlns:a14="http://schemas.microsoft.com/office/drawing/2010/main" val="0"/>
              </a:ext>
            </a:extLst>
          </a:blip>
          <a:srcRect l="13171" t="7861" r="9666" b="12045"/>
          <a:stretch>
            <a:fillRect/>
          </a:stretch>
        </p:blipFill>
        <p:spPr bwMode="auto">
          <a:xfrm>
            <a:off x="6477001" y="1524002"/>
            <a:ext cx="4094163" cy="2728913"/>
          </a:xfrm>
          <a:prstGeom prst="rect">
            <a:avLst/>
          </a:prstGeom>
          <a:noFill/>
          <a:ln w="9525">
            <a:solidFill>
              <a:schemeClr val="bg1"/>
            </a:solidFill>
            <a:miter lim="800000"/>
            <a:headEnd/>
            <a:tailEnd/>
          </a:ln>
          <a:extLst>
            <a:ext uri="{909E8E84-426E-40dd-AFC4-6F175D3DCCD1}">
              <a14:hiddenFill xmlns="" xmlns:a14="http://schemas.microsoft.com/office/drawing/2010/main">
                <a:solidFill>
                  <a:srgbClr val="FFFFFF"/>
                </a:solidFill>
              </a14:hiddenFill>
            </a:ext>
          </a:extLst>
        </p:spPr>
      </p:pic>
      <p:sp>
        <p:nvSpPr>
          <p:cNvPr id="17411" name="Title 1"/>
          <p:cNvSpPr>
            <a:spLocks noGrp="1"/>
          </p:cNvSpPr>
          <p:nvPr>
            <p:ph type="title"/>
          </p:nvPr>
        </p:nvSpPr>
        <p:spPr/>
        <p:txBody>
          <a:bodyPr/>
          <a:lstStyle/>
          <a:p>
            <a:r>
              <a:rPr lang="en-US" dirty="0">
                <a:solidFill>
                  <a:schemeClr val="tx1"/>
                </a:solidFill>
                <a:latin typeface="+mn-lt"/>
              </a:rPr>
              <a:t>What is a convolution?</a:t>
            </a:r>
          </a:p>
        </p:txBody>
      </p:sp>
      <p:sp>
        <p:nvSpPr>
          <p:cNvPr id="16387" name="Content Placeholder 2"/>
          <p:cNvSpPr>
            <a:spLocks noGrp="1"/>
          </p:cNvSpPr>
          <p:nvPr>
            <p:ph idx="1"/>
          </p:nvPr>
        </p:nvSpPr>
        <p:spPr>
          <a:xfrm>
            <a:off x="1676400" y="1589314"/>
            <a:ext cx="4573588" cy="4735285"/>
          </a:xfrm>
        </p:spPr>
        <p:txBody>
          <a:bodyPr/>
          <a:lstStyle/>
          <a:p>
            <a:pPr marL="457200" indent="-457200">
              <a:defRPr/>
            </a:pPr>
            <a:r>
              <a:rPr lang="en-US" sz="2400" dirty="0"/>
              <a:t>Weighted moving average</a:t>
            </a:r>
          </a:p>
          <a:p>
            <a:pPr marL="457200" indent="-457200">
              <a:defRPr/>
            </a:pPr>
            <a:r>
              <a:rPr lang="en-US" sz="2400" dirty="0"/>
              <a:t>All positive weights: average</a:t>
            </a:r>
          </a:p>
          <a:p>
            <a:pPr marL="457200" indent="-457200">
              <a:defRPr/>
            </a:pPr>
            <a:r>
              <a:rPr lang="en-US" sz="2400" dirty="0"/>
              <a:t>Some weights negative: finds edges, corners, etc.</a:t>
            </a:r>
          </a:p>
        </p:txBody>
      </p:sp>
      <p:pic>
        <p:nvPicPr>
          <p:cNvPr id="17415" name="Picture 1" descr="original input image"/>
          <p:cNvPicPr>
            <a:picLocks noChangeAspect="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601788" y="3581400"/>
            <a:ext cx="4114800" cy="2743200"/>
          </a:xfrm>
          <a:prstGeom prst="rect">
            <a:avLst/>
          </a:prstGeom>
          <a:noFill/>
          <a:ln w="9525">
            <a:solidFill>
              <a:schemeClr val="bg1"/>
            </a:solidFill>
            <a:miter lim="800000"/>
            <a:headEnd/>
            <a:tailEnd/>
          </a:ln>
          <a:extLst>
            <a:ext uri="{909E8E84-426E-40dd-AFC4-6F175D3DCCD1}">
              <a14:hiddenFill xmlns="" xmlns:a14="http://schemas.microsoft.com/office/drawing/2010/main">
                <a:solidFill>
                  <a:srgbClr val="FFFFFF"/>
                </a:solidFill>
              </a14:hiddenFill>
            </a:ext>
          </a:extLst>
        </p:spPr>
      </p:pic>
      <p:pic>
        <p:nvPicPr>
          <p:cNvPr id="8" name="Picture 5"/>
          <p:cNvPicPr>
            <a:picLocks noChangeAspect="1"/>
          </p:cNvPicPr>
          <p:nvPr/>
        </p:nvPicPr>
        <p:blipFill>
          <a:blip r:embed="rId4">
            <a:extLst>
              <a:ext uri="{28A0092B-C50C-407E-A947-70E740481C1C}">
                <a14:useLocalDpi xmlns:a14="http://schemas.microsoft.com/office/drawing/2010/main" val="0"/>
              </a:ext>
            </a:extLst>
          </a:blip>
          <a:srcRect l="28177" t="4254" r="50287" b="52721"/>
          <a:stretch>
            <a:fillRect/>
          </a:stretch>
        </p:blipFill>
        <p:spPr bwMode="auto">
          <a:xfrm>
            <a:off x="1584327" y="3581402"/>
            <a:ext cx="777875" cy="773113"/>
          </a:xfrm>
          <a:prstGeom prst="rect">
            <a:avLst/>
          </a:prstGeom>
          <a:noFill/>
          <a:ln w="25400">
            <a:solidFill>
              <a:srgbClr val="FF0000"/>
            </a:solidFill>
            <a:miter lim="800000"/>
            <a:headEnd/>
            <a:tailEnd/>
          </a:ln>
          <a:extLst>
            <a:ext uri="{909E8E84-426E-40dd-AFC4-6F175D3DCCD1}">
              <a14:hiddenFill xmlns="" xmlns:a14="http://schemas.microsoft.com/office/drawing/2010/main">
                <a:solidFill>
                  <a:srgbClr val="FFFFFF"/>
                </a:solidFill>
              </a14:hiddenFill>
            </a:ext>
          </a:extLst>
        </p:spPr>
      </p:pic>
      <p:pic>
        <p:nvPicPr>
          <p:cNvPr id="3" name="Picture 2" descr="image after edge detection"/>
          <p:cNvPicPr>
            <a:picLocks noChangeAspect="1"/>
          </p:cNvPicPr>
          <p:nvPr/>
        </p:nvPicPr>
        <p:blipFill>
          <a:blip r:embed="rId5">
            <a:extLst>
              <a:ext uri="{28A0092B-C50C-407E-A947-70E740481C1C}">
                <a14:useLocalDpi xmlns:a14="http://schemas.microsoft.com/office/drawing/2010/main" val="0"/>
              </a:ext>
            </a:extLst>
          </a:blip>
          <a:srcRect l="13812" t="8075" r="9827" b="11832"/>
          <a:stretch>
            <a:fillRect/>
          </a:stretch>
        </p:blipFill>
        <p:spPr bwMode="auto">
          <a:xfrm>
            <a:off x="6326189" y="3581400"/>
            <a:ext cx="4113212" cy="2776538"/>
          </a:xfrm>
          <a:prstGeom prst="rect">
            <a:avLst/>
          </a:prstGeom>
          <a:noFill/>
          <a:ln w="9525">
            <a:solidFill>
              <a:schemeClr val="bg1"/>
            </a:solidFill>
            <a:miter lim="800000"/>
            <a:headEnd/>
            <a:tailEnd/>
          </a:ln>
          <a:extLst>
            <a:ext uri="{909E8E84-426E-40dd-AFC4-6F175D3DCCD1}">
              <a14:hiddenFill xmlns="" xmlns:a14="http://schemas.microsoft.com/office/drawing/2010/main">
                <a:solidFill>
                  <a:srgbClr val="FFFFFF"/>
                </a:solidFill>
              </a14:hiddenFill>
            </a:ext>
          </a:extLst>
        </p:spPr>
      </p:pic>
      <p:sp>
        <p:nvSpPr>
          <p:cNvPr id="17418" name="Rectangle 6"/>
          <p:cNvSpPr>
            <a:spLocks noChangeArrowheads="1"/>
          </p:cNvSpPr>
          <p:nvPr/>
        </p:nvSpPr>
        <p:spPr bwMode="auto">
          <a:xfrm>
            <a:off x="3200401" y="6334125"/>
            <a:ext cx="684783" cy="3693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0" tIns="45715" rIns="91430" bIns="45715">
            <a:spAutoFit/>
          </a:bodyPr>
          <a:lstStyle/>
          <a:p>
            <a:r>
              <a:rPr lang="en-US" dirty="0"/>
              <a:t>Input</a:t>
            </a:r>
          </a:p>
        </p:txBody>
      </p:sp>
      <p:sp>
        <p:nvSpPr>
          <p:cNvPr id="11" name="Rectangle 10"/>
          <p:cNvSpPr>
            <a:spLocks noChangeArrowheads="1"/>
          </p:cNvSpPr>
          <p:nvPr/>
        </p:nvSpPr>
        <p:spPr bwMode="auto">
          <a:xfrm>
            <a:off x="5967445" y="6324600"/>
            <a:ext cx="5034050" cy="3693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0" tIns="45715" rIns="91430" bIns="45715">
            <a:spAutoFit/>
          </a:bodyPr>
          <a:lstStyle/>
          <a:p>
            <a:r>
              <a:rPr lang="en-US" dirty="0"/>
              <a:t>Output Channels (edges with different orientations)</a:t>
            </a:r>
          </a:p>
        </p:txBody>
      </p:sp>
      <p:sp>
        <p:nvSpPr>
          <p:cNvPr id="9" name="Right Arrow 8"/>
          <p:cNvSpPr>
            <a:spLocks noChangeArrowheads="1"/>
          </p:cNvSpPr>
          <p:nvPr/>
        </p:nvSpPr>
        <p:spPr bwMode="auto">
          <a:xfrm>
            <a:off x="5792788" y="4800600"/>
            <a:ext cx="457200" cy="304800"/>
          </a:xfrm>
          <a:prstGeom prst="rightArrow">
            <a:avLst>
              <a:gd name="adj1" fmla="val 50000"/>
              <a:gd name="adj2" fmla="val 50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dist="23000" dir="5400000" rotWithShape="0">
              <a:srgbClr val="808080">
                <a:alpha val="34999"/>
              </a:srgbClr>
            </a:outerShdw>
          </a:effectLst>
        </p:spPr>
        <p:txBody>
          <a:bodyPr lIns="91430" tIns="45715" rIns="91430" bIns="45715" anchor="ctr"/>
          <a:lstStyle/>
          <a:p>
            <a:pPr algn="ctr">
              <a:defRPr/>
            </a:pPr>
            <a:endParaRPr lang="en-US"/>
          </a:p>
        </p:txBody>
      </p:sp>
      <p:pic>
        <p:nvPicPr>
          <p:cNvPr id="13" name="Picture 5"/>
          <p:cNvPicPr>
            <a:picLocks noChangeAspect="1"/>
          </p:cNvPicPr>
          <p:nvPr/>
        </p:nvPicPr>
        <p:blipFill>
          <a:blip r:embed="rId6">
            <a:extLst>
              <a:ext uri="{28A0092B-C50C-407E-A947-70E740481C1C}">
                <a14:useLocalDpi xmlns:a14="http://schemas.microsoft.com/office/drawing/2010/main" val="0"/>
              </a:ext>
            </a:extLst>
          </a:blip>
          <a:srcRect l="50287" t="4254" r="28177" b="52721"/>
          <a:stretch>
            <a:fillRect/>
          </a:stretch>
        </p:blipFill>
        <p:spPr bwMode="auto">
          <a:xfrm>
            <a:off x="1584327" y="3581402"/>
            <a:ext cx="777875" cy="773113"/>
          </a:xfrm>
          <a:prstGeom prst="rect">
            <a:avLst/>
          </a:prstGeom>
          <a:noFill/>
          <a:ln w="25400">
            <a:solidFill>
              <a:srgbClr val="12FF00"/>
            </a:solidFill>
            <a:miter lim="800000"/>
            <a:headEnd/>
            <a:tailEnd/>
          </a:ln>
          <a:extLst>
            <a:ext uri="{909E8E84-426E-40dd-AFC4-6F175D3DCCD1}">
              <a14:hiddenFill xmlns="" xmlns:a14="http://schemas.microsoft.com/office/drawing/2010/main">
                <a:solidFill>
                  <a:srgbClr val="FFFFFF"/>
                </a:solidFill>
              </a14:hiddenFill>
            </a:ext>
          </a:extLst>
        </p:spPr>
      </p:pic>
      <p:sp>
        <p:nvSpPr>
          <p:cNvPr id="15" name="Right Arrow 14"/>
          <p:cNvSpPr>
            <a:spLocks noChangeArrowheads="1"/>
          </p:cNvSpPr>
          <p:nvPr/>
        </p:nvSpPr>
        <p:spPr bwMode="auto">
          <a:xfrm rot="-1977863">
            <a:off x="5841928" y="3618382"/>
            <a:ext cx="457200" cy="321730"/>
          </a:xfrm>
          <a:prstGeom prst="rightArrow">
            <a:avLst>
              <a:gd name="adj1" fmla="val 50000"/>
              <a:gd name="adj2" fmla="val 50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dist="23000" dir="5400000" rotWithShape="0">
              <a:srgbClr val="808080">
                <a:alpha val="34999"/>
              </a:srgbClr>
            </a:outerShdw>
          </a:effectLst>
        </p:spPr>
        <p:txBody>
          <a:bodyPr lIns="91430" tIns="45715" rIns="91430" bIns="45715" anchor="ctr"/>
          <a:lstStyle/>
          <a:p>
            <a:pPr algn="ctr">
              <a:defRPr/>
            </a:pPr>
            <a:endParaRPr lang="en-US"/>
          </a:p>
        </p:txBody>
      </p:sp>
      <p:sp>
        <p:nvSpPr>
          <p:cNvPr id="14" name="Rectangle 13"/>
          <p:cNvSpPr/>
          <p:nvPr/>
        </p:nvSpPr>
        <p:spPr>
          <a:xfrm>
            <a:off x="5943601" y="3733801"/>
            <a:ext cx="204788" cy="923320"/>
          </a:xfrm>
          <a:prstGeom prst="rect">
            <a:avLst/>
          </a:prstGeom>
        </p:spPr>
        <p:txBody>
          <a:bodyPr lIns="91430" tIns="45715" rIns="91430" bIns="45715">
            <a:spAutoFit/>
          </a:bodyPr>
          <a:lstStyle/>
          <a:p>
            <a:pPr>
              <a:defRPr/>
            </a:pPr>
            <a:r>
              <a:rPr lang="en-US" dirty="0"/>
              <a:t>...</a:t>
            </a:r>
          </a:p>
        </p:txBody>
      </p:sp>
    </p:spTree>
    <p:extLst>
      <p:ext uri="{BB962C8B-B14F-4D97-AF65-F5344CB8AC3E}">
        <p14:creationId xmlns:p14="http://schemas.microsoft.com/office/powerpoint/2010/main" val="787672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mn-lt"/>
              </a:rPr>
              <a:t>Biological inspiration</a:t>
            </a:r>
          </a:p>
        </p:txBody>
      </p:sp>
      <p:sp>
        <p:nvSpPr>
          <p:cNvPr id="4" name="Content Placeholder 3"/>
          <p:cNvSpPr>
            <a:spLocks noGrp="1"/>
          </p:cNvSpPr>
          <p:nvPr>
            <p:ph idx="1"/>
          </p:nvPr>
        </p:nvSpPr>
        <p:spPr>
          <a:xfrm>
            <a:off x="1828800" y="1574791"/>
            <a:ext cx="8610600" cy="5257800"/>
          </a:xfrm>
        </p:spPr>
        <p:txBody>
          <a:bodyPr/>
          <a:lstStyle/>
          <a:p>
            <a:pPr marL="457200" indent="-457200"/>
            <a:r>
              <a:rPr lang="en-US" dirty="0"/>
              <a:t>D. Hubel and T. Wiesel (1959, 1962, Nobel Prize 1981)</a:t>
            </a:r>
          </a:p>
          <a:p>
            <a:pPr marL="857250" lvl="1" indent="-457200"/>
            <a:r>
              <a:rPr lang="en-US" dirty="0"/>
              <a:t>Visual cortex consists of a hierarchy of </a:t>
            </a:r>
            <a:r>
              <a:rPr lang="en-US" i="1" dirty="0"/>
              <a:t>simple</a:t>
            </a:r>
            <a:r>
              <a:rPr lang="en-US" dirty="0"/>
              <a:t>, </a:t>
            </a:r>
            <a:r>
              <a:rPr lang="en-US" i="1" dirty="0"/>
              <a:t>complex</a:t>
            </a:r>
            <a:r>
              <a:rPr lang="en-US" dirty="0"/>
              <a:t>, and </a:t>
            </a:r>
            <a:r>
              <a:rPr lang="en-US" i="1" dirty="0"/>
              <a:t>hyper-complex</a:t>
            </a:r>
            <a:r>
              <a:rPr lang="en-US" dirty="0"/>
              <a:t> cells </a:t>
            </a:r>
          </a:p>
        </p:txBody>
      </p:sp>
      <p:pic>
        <p:nvPicPr>
          <p:cNvPr id="3074" name="Picture 2" descr="biological inspiration for convolutional neural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230217"/>
            <a:ext cx="7818386" cy="259080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p:cNvSpPr txBox="1"/>
          <p:nvPr/>
        </p:nvSpPr>
        <p:spPr>
          <a:xfrm>
            <a:off x="5486400" y="6320135"/>
            <a:ext cx="824072" cy="369332"/>
          </a:xfrm>
          <a:prstGeom prst="rect">
            <a:avLst/>
          </a:prstGeom>
          <a:noFill/>
        </p:spPr>
        <p:txBody>
          <a:bodyPr wrap="none" rtlCol="0">
            <a:spAutoFit/>
          </a:bodyPr>
          <a:lstStyle/>
          <a:p>
            <a:r>
              <a:rPr lang="en-US" dirty="0">
                <a:hlinkClick r:id="rId4"/>
              </a:rPr>
              <a:t>Source</a:t>
            </a:r>
            <a:endParaRPr lang="en-US" dirty="0"/>
          </a:p>
        </p:txBody>
      </p:sp>
    </p:spTree>
    <p:extLst>
      <p:ext uri="{BB962C8B-B14F-4D97-AF65-F5344CB8AC3E}">
        <p14:creationId xmlns:p14="http://schemas.microsoft.com/office/powerpoint/2010/main" val="8392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4072-49AE-447B-9288-A80795506F03}"/>
              </a:ext>
            </a:extLst>
          </p:cNvPr>
          <p:cNvSpPr>
            <a:spLocks noGrp="1"/>
          </p:cNvSpPr>
          <p:nvPr>
            <p:ph type="title"/>
          </p:nvPr>
        </p:nvSpPr>
        <p:spPr/>
        <p:txBody>
          <a:bodyPr/>
          <a:lstStyle/>
          <a:p>
            <a:pPr algn="ctr"/>
            <a:r>
              <a:rPr lang="en-US" dirty="0"/>
              <a:t>21.3.1 Pooling and </a:t>
            </a:r>
            <a:r>
              <a:rPr lang="en-US" dirty="0" err="1"/>
              <a:t>downsampling</a:t>
            </a:r>
            <a:endParaRPr lang="en-US" dirty="0"/>
          </a:p>
        </p:txBody>
      </p:sp>
      <p:sp>
        <p:nvSpPr>
          <p:cNvPr id="3" name="Content Placeholder 2">
            <a:extLst>
              <a:ext uri="{FF2B5EF4-FFF2-40B4-BE49-F238E27FC236}">
                <a16:creationId xmlns:a16="http://schemas.microsoft.com/office/drawing/2014/main" id="{06C6819D-DD82-D3A3-F4E7-7DE9D4BC30E7}"/>
              </a:ext>
            </a:extLst>
          </p:cNvPr>
          <p:cNvSpPr>
            <a:spLocks noGrp="1"/>
          </p:cNvSpPr>
          <p:nvPr>
            <p:ph idx="1"/>
          </p:nvPr>
        </p:nvSpPr>
        <p:spPr>
          <a:xfrm>
            <a:off x="690113" y="1828711"/>
            <a:ext cx="10515600" cy="4486275"/>
          </a:xfrm>
        </p:spPr>
        <p:txBody>
          <a:bodyPr>
            <a:normAutofit/>
          </a:bodyPr>
          <a:lstStyle/>
          <a:p>
            <a:r>
              <a:rPr lang="en-US" dirty="0"/>
              <a:t>A pooling layer in a neural network summarizes a set of adjacent units from the preceding layer with a single value. </a:t>
            </a:r>
          </a:p>
          <a:p>
            <a:r>
              <a:rPr lang="en-US" dirty="0"/>
              <a:t>Pooling works just like a convolution layer, with a kernel size l and stride s , but the operation that is applied is fixed rather than learned. Typically, no activation function is associated with the pooling layer.</a:t>
            </a:r>
          </a:p>
          <a:p>
            <a:r>
              <a:rPr lang="en-US" dirty="0"/>
              <a:t> There are two common forms of pooling: </a:t>
            </a:r>
            <a:r>
              <a:rPr lang="en-US" b="1" dirty="0"/>
              <a:t>Average-pooling </a:t>
            </a:r>
            <a:r>
              <a:rPr lang="en-US" dirty="0"/>
              <a:t>and </a:t>
            </a:r>
            <a:r>
              <a:rPr lang="en-US" b="1" dirty="0"/>
              <a:t>Max-pooling</a:t>
            </a:r>
          </a:p>
          <a:p>
            <a:endParaRPr lang="en-US" dirty="0"/>
          </a:p>
          <a:p>
            <a:endParaRPr lang="en-US" dirty="0"/>
          </a:p>
        </p:txBody>
      </p:sp>
    </p:spTree>
    <p:extLst>
      <p:ext uri="{BB962C8B-B14F-4D97-AF65-F5344CB8AC3E}">
        <p14:creationId xmlns:p14="http://schemas.microsoft.com/office/powerpoint/2010/main" val="1839786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4072-49AE-447B-9288-A80795506F03}"/>
              </a:ext>
            </a:extLst>
          </p:cNvPr>
          <p:cNvSpPr>
            <a:spLocks noGrp="1"/>
          </p:cNvSpPr>
          <p:nvPr>
            <p:ph type="title"/>
          </p:nvPr>
        </p:nvSpPr>
        <p:spPr/>
        <p:txBody>
          <a:bodyPr/>
          <a:lstStyle/>
          <a:p>
            <a:pPr algn="ctr"/>
            <a:r>
              <a:rPr lang="en-US" dirty="0"/>
              <a:t>Average-pooling</a:t>
            </a:r>
          </a:p>
        </p:txBody>
      </p:sp>
      <p:sp>
        <p:nvSpPr>
          <p:cNvPr id="3" name="Content Placeholder 2">
            <a:extLst>
              <a:ext uri="{FF2B5EF4-FFF2-40B4-BE49-F238E27FC236}">
                <a16:creationId xmlns:a16="http://schemas.microsoft.com/office/drawing/2014/main" id="{06C6819D-DD82-D3A3-F4E7-7DE9D4BC30E7}"/>
              </a:ext>
            </a:extLst>
          </p:cNvPr>
          <p:cNvSpPr>
            <a:spLocks noGrp="1"/>
          </p:cNvSpPr>
          <p:nvPr>
            <p:ph idx="1"/>
          </p:nvPr>
        </p:nvSpPr>
        <p:spPr>
          <a:xfrm>
            <a:off x="690113" y="1828711"/>
            <a:ext cx="10515600" cy="4486275"/>
          </a:xfrm>
        </p:spPr>
        <p:txBody>
          <a:bodyPr>
            <a:normAutofit fontScale="92500" lnSpcReduction="10000"/>
          </a:bodyPr>
          <a:lstStyle/>
          <a:p>
            <a:r>
              <a:rPr lang="en-US" dirty="0"/>
              <a:t>Average-pooling computes the average value of its l inputs. This is identical to convolution with a uniform kernel vector k = [1/l, ... ,1/l] . If we set l = s, the effect is to coarsen the resolution of the image—to </a:t>
            </a:r>
            <a:r>
              <a:rPr lang="en-US" dirty="0" err="1"/>
              <a:t>downsample</a:t>
            </a:r>
            <a:r>
              <a:rPr lang="en-US" dirty="0"/>
              <a:t> it—by a factor of s. An object that occupied, say, 10s pixels would now occupy only 10 pixels after pooling. </a:t>
            </a:r>
          </a:p>
          <a:p>
            <a:pPr algn="just"/>
            <a:r>
              <a:rPr lang="en-US" dirty="0"/>
              <a:t>The same learned classifier that would be able to recognize the object at a size of 10 pixels in the original image would now be able to recognize that object in the pooled image, even if it was too big to recognize in the original image. </a:t>
            </a:r>
          </a:p>
          <a:p>
            <a:pPr algn="just"/>
            <a:r>
              <a:rPr lang="en-US" dirty="0"/>
              <a:t>Average-pooling facilitates multiscale recognition. It also reduces the number of weights required in subsequent layers, leading to lower computational cost and possibly faster learning.</a:t>
            </a:r>
          </a:p>
          <a:p>
            <a:endParaRPr lang="en-US" dirty="0"/>
          </a:p>
          <a:p>
            <a:endParaRPr lang="en-US" dirty="0"/>
          </a:p>
        </p:txBody>
      </p:sp>
    </p:spTree>
    <p:extLst>
      <p:ext uri="{BB962C8B-B14F-4D97-AF65-F5344CB8AC3E}">
        <p14:creationId xmlns:p14="http://schemas.microsoft.com/office/powerpoint/2010/main" val="2077566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4072-49AE-447B-9288-A80795506F03}"/>
              </a:ext>
            </a:extLst>
          </p:cNvPr>
          <p:cNvSpPr>
            <a:spLocks noGrp="1"/>
          </p:cNvSpPr>
          <p:nvPr>
            <p:ph type="title"/>
          </p:nvPr>
        </p:nvSpPr>
        <p:spPr/>
        <p:txBody>
          <a:bodyPr/>
          <a:lstStyle/>
          <a:p>
            <a:pPr algn="ctr"/>
            <a:r>
              <a:rPr lang="en-US" dirty="0"/>
              <a:t>21.3.1 Max-pooling</a:t>
            </a:r>
          </a:p>
        </p:txBody>
      </p:sp>
      <p:sp>
        <p:nvSpPr>
          <p:cNvPr id="3" name="Content Placeholder 2">
            <a:extLst>
              <a:ext uri="{FF2B5EF4-FFF2-40B4-BE49-F238E27FC236}">
                <a16:creationId xmlns:a16="http://schemas.microsoft.com/office/drawing/2014/main" id="{06C6819D-DD82-D3A3-F4E7-7DE9D4BC30E7}"/>
              </a:ext>
            </a:extLst>
          </p:cNvPr>
          <p:cNvSpPr>
            <a:spLocks noGrp="1"/>
          </p:cNvSpPr>
          <p:nvPr>
            <p:ph idx="1"/>
          </p:nvPr>
        </p:nvSpPr>
        <p:spPr>
          <a:xfrm>
            <a:off x="690113" y="1828711"/>
            <a:ext cx="10515600" cy="4486275"/>
          </a:xfrm>
        </p:spPr>
        <p:txBody>
          <a:bodyPr>
            <a:normAutofit/>
          </a:bodyPr>
          <a:lstStyle/>
          <a:p>
            <a:r>
              <a:rPr lang="en-US" dirty="0"/>
              <a:t>Max-pooling computes the maximum value of its l inputs. It can also be used purely for </a:t>
            </a:r>
            <a:r>
              <a:rPr lang="en-US" dirty="0" err="1"/>
              <a:t>downsampling</a:t>
            </a:r>
            <a:r>
              <a:rPr lang="en-US" dirty="0"/>
              <a:t>, but it has a somewhat different semantics. Suppose we applied max- pooling to the hidden layer [5,9,4] in the result would be a 9, indicating that somewhere in the input image there is a darker dot that is detected by the kernel. </a:t>
            </a:r>
          </a:p>
          <a:p>
            <a:r>
              <a:rPr lang="en-US" dirty="0"/>
              <a:t>In other words, max-pooling acts as a kind of logical disjunction, saying that a feature exists somewhere in the unit’s receptive field.</a:t>
            </a:r>
          </a:p>
          <a:p>
            <a:endParaRPr lang="en-US" dirty="0"/>
          </a:p>
          <a:p>
            <a:endParaRPr lang="en-US" dirty="0"/>
          </a:p>
        </p:txBody>
      </p:sp>
    </p:spTree>
    <p:extLst>
      <p:ext uri="{BB962C8B-B14F-4D97-AF65-F5344CB8AC3E}">
        <p14:creationId xmlns:p14="http://schemas.microsoft.com/office/powerpoint/2010/main" val="2191974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0"/>
            <a:ext cx="8458200" cy="838200"/>
          </a:xfrm>
        </p:spPr>
        <p:txBody>
          <a:bodyPr/>
          <a:lstStyle/>
          <a:p>
            <a:r>
              <a:rPr lang="en-US" dirty="0">
                <a:solidFill>
                  <a:schemeClr val="tx1"/>
                </a:solidFill>
                <a:latin typeface="+mn-lt"/>
              </a:rPr>
              <a:t>Convolutional Neural Networks</a:t>
            </a:r>
          </a:p>
        </p:txBody>
      </p:sp>
      <p:sp>
        <p:nvSpPr>
          <p:cNvPr id="3" name="Content Placeholder 2"/>
          <p:cNvSpPr>
            <a:spLocks noGrp="1"/>
          </p:cNvSpPr>
          <p:nvPr>
            <p:ph idx="1"/>
          </p:nvPr>
        </p:nvSpPr>
        <p:spPr>
          <a:xfrm>
            <a:off x="1676400" y="914400"/>
            <a:ext cx="5105400" cy="5257800"/>
          </a:xfrm>
        </p:spPr>
        <p:txBody>
          <a:bodyPr/>
          <a:lstStyle/>
          <a:p>
            <a:pPr marL="457200" indent="-457200"/>
            <a:r>
              <a:rPr lang="en-US" sz="2400" dirty="0"/>
              <a:t>Neural network with specialized connectivity structure</a:t>
            </a:r>
          </a:p>
          <a:p>
            <a:pPr marL="457200" indent="-457200"/>
            <a:r>
              <a:rPr lang="en-US" sz="2400" dirty="0"/>
              <a:t>Stack multiple stages of feature extractors</a:t>
            </a:r>
          </a:p>
          <a:p>
            <a:pPr marL="457200" indent="-457200"/>
            <a:r>
              <a:rPr lang="en-US" sz="2400" dirty="0"/>
              <a:t>Higher stages compute more global, more invariant features</a:t>
            </a:r>
          </a:p>
          <a:p>
            <a:pPr marL="457200" indent="-457200"/>
            <a:r>
              <a:rPr lang="en-US" sz="2400" dirty="0"/>
              <a:t>Classification layer at the end</a:t>
            </a:r>
          </a:p>
          <a:p>
            <a:pPr marL="457200" indent="-457200"/>
            <a:endParaRPr lang="en-US" sz="2400" dirty="0"/>
          </a:p>
        </p:txBody>
      </p:sp>
      <p:pic>
        <p:nvPicPr>
          <p:cNvPr id="7" name="Picture 6" descr="operation of lenet"/>
          <p:cNvPicPr>
            <a:picLocks noChangeAspect="1"/>
          </p:cNvPicPr>
          <p:nvPr/>
        </p:nvPicPr>
        <p:blipFill rotWithShape="1">
          <a:blip r:embed="rId2"/>
          <a:srcRect l="383"/>
          <a:stretch/>
        </p:blipFill>
        <p:spPr>
          <a:xfrm>
            <a:off x="6934200" y="1066801"/>
            <a:ext cx="3276600" cy="2637163"/>
          </a:xfrm>
          <a:prstGeom prst="rect">
            <a:avLst/>
          </a:prstGeom>
        </p:spPr>
      </p:pic>
      <p:sp>
        <p:nvSpPr>
          <p:cNvPr id="5" name="Rectangle 4"/>
          <p:cNvSpPr/>
          <p:nvPr/>
        </p:nvSpPr>
        <p:spPr>
          <a:xfrm>
            <a:off x="1676400" y="6211669"/>
            <a:ext cx="8991600" cy="584776"/>
          </a:xfrm>
          <a:prstGeom prst="rect">
            <a:avLst/>
          </a:prstGeom>
        </p:spPr>
        <p:txBody>
          <a:bodyPr wrap="square">
            <a:spAutoFit/>
          </a:bodyPr>
          <a:lstStyle/>
          <a:p>
            <a:r>
              <a:rPr lang="en-US" sz="1600" dirty="0"/>
              <a:t>Y. </a:t>
            </a:r>
            <a:r>
              <a:rPr lang="en-US" sz="1600" dirty="0" err="1"/>
              <a:t>LeCun</a:t>
            </a:r>
            <a:r>
              <a:rPr lang="en-US" sz="1600" dirty="0"/>
              <a:t>, L. </a:t>
            </a:r>
            <a:r>
              <a:rPr lang="en-US" sz="1600" dirty="0" err="1"/>
              <a:t>Bottou</a:t>
            </a:r>
            <a:r>
              <a:rPr lang="en-US" sz="1600" dirty="0"/>
              <a:t>, Y. </a:t>
            </a:r>
            <a:r>
              <a:rPr lang="en-US" sz="1600" dirty="0" err="1"/>
              <a:t>Bengio</a:t>
            </a:r>
            <a:r>
              <a:rPr lang="en-US" sz="1600" dirty="0"/>
              <a:t>, and P. </a:t>
            </a:r>
            <a:r>
              <a:rPr lang="en-US" sz="1600" dirty="0" err="1"/>
              <a:t>Haffner</a:t>
            </a:r>
            <a:r>
              <a:rPr lang="en-US" sz="1600" dirty="0"/>
              <a:t>, </a:t>
            </a:r>
            <a:r>
              <a:rPr lang="en-US" sz="1600" dirty="0">
                <a:hlinkClick r:id="rId3"/>
              </a:rPr>
              <a:t>Gradient-based learning applied to document recognition</a:t>
            </a:r>
            <a:r>
              <a:rPr lang="en-US" sz="1600" dirty="0"/>
              <a:t>, Proc. IEEE 86(11): 2278–2324, 1998.</a:t>
            </a:r>
          </a:p>
        </p:txBody>
      </p:sp>
      <p:pic>
        <p:nvPicPr>
          <p:cNvPr id="13" name="Content Placeholder 3" descr="Lenet architecture"/>
          <p:cNvPicPr>
            <a:picLocks noChangeAspect="1"/>
          </p:cNvPicPr>
          <p:nvPr/>
        </p:nvPicPr>
        <p:blipFill>
          <a:blip r:embed="rId4" cstate="print"/>
          <a:stretch>
            <a:fillRect/>
          </a:stretch>
        </p:blipFill>
        <p:spPr>
          <a:xfrm>
            <a:off x="1792756" y="3740696"/>
            <a:ext cx="8722844" cy="2507705"/>
          </a:xfrm>
          <a:prstGeom prst="rect">
            <a:avLst/>
          </a:prstGeom>
        </p:spPr>
      </p:pic>
    </p:spTree>
    <p:extLst>
      <p:ext uri="{BB962C8B-B14F-4D97-AF65-F5344CB8AC3E}">
        <p14:creationId xmlns:p14="http://schemas.microsoft.com/office/powerpoint/2010/main" val="2686091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tx1"/>
                </a:solidFill>
              </a:rPr>
              <a:t>AlexNet</a:t>
            </a:r>
            <a:endParaRPr lang="en-US" dirty="0">
              <a:latin typeface="+mn-lt"/>
            </a:endParaRPr>
          </a:p>
        </p:txBody>
      </p:sp>
      <p:pic>
        <p:nvPicPr>
          <p:cNvPr id="4" name="Picture 3" descr="AlexNet for image classification."/>
          <p:cNvPicPr>
            <a:picLocks noChangeAspect="1"/>
          </p:cNvPicPr>
          <p:nvPr/>
        </p:nvPicPr>
        <p:blipFill rotWithShape="1">
          <a:blip r:embed="rId3"/>
          <a:srcRect t="7061" b="34445"/>
          <a:stretch/>
        </p:blipFill>
        <p:spPr>
          <a:xfrm>
            <a:off x="1524000" y="3272114"/>
            <a:ext cx="9144000" cy="2671486"/>
          </a:xfrm>
          <a:prstGeom prst="rect">
            <a:avLst/>
          </a:prstGeom>
        </p:spPr>
      </p:pic>
      <p:sp>
        <p:nvSpPr>
          <p:cNvPr id="3" name="Rectangle 2"/>
          <p:cNvSpPr/>
          <p:nvPr/>
        </p:nvSpPr>
        <p:spPr>
          <a:xfrm>
            <a:off x="2057400" y="1126640"/>
            <a:ext cx="8534400" cy="1692761"/>
          </a:xfrm>
          <a:prstGeom prst="rect">
            <a:avLst/>
          </a:prstGeom>
        </p:spPr>
        <p:txBody>
          <a:bodyPr wrap="square" lIns="91430" tIns="45715" rIns="91430" bIns="45715">
            <a:spAutoFit/>
          </a:bodyPr>
          <a:lstStyle/>
          <a:p>
            <a:pPr marL="342865" indent="-342865">
              <a:buFont typeface="Arial"/>
              <a:buChar char="•"/>
            </a:pPr>
            <a:r>
              <a:rPr lang="fr-FR" sz="2400" dirty="0" err="1">
                <a:cs typeface="Adobe Caslon Pro"/>
              </a:rPr>
              <a:t>Similar</a:t>
            </a:r>
            <a:r>
              <a:rPr lang="fr-FR" sz="2400" dirty="0">
                <a:cs typeface="Adobe Caslon Pro"/>
              </a:rPr>
              <a:t> </a:t>
            </a:r>
            <a:r>
              <a:rPr lang="fr-FR" dirty="0" err="1">
                <a:cs typeface="Adobe Caslon Pro"/>
              </a:rPr>
              <a:t>framework</a:t>
            </a:r>
            <a:r>
              <a:rPr lang="fr-FR" sz="2400" dirty="0">
                <a:cs typeface="Adobe Caslon Pro"/>
              </a:rPr>
              <a:t> to LeCun’98 but:</a:t>
            </a:r>
            <a:endParaRPr lang="fr-FR" dirty="0">
              <a:cs typeface="Adobe Caslon Pro"/>
            </a:endParaRPr>
          </a:p>
          <a:p>
            <a:pPr marL="800065" lvl="1" indent="-342865">
              <a:buFont typeface="Arial"/>
              <a:buChar char="•"/>
            </a:pPr>
            <a:r>
              <a:rPr lang="fr-FR" sz="2000" dirty="0" err="1">
                <a:cs typeface="Adobe Caslon Pro"/>
              </a:rPr>
              <a:t>Bigger</a:t>
            </a:r>
            <a:r>
              <a:rPr lang="fr-FR" sz="2000" dirty="0">
                <a:cs typeface="Adobe Caslon Pro"/>
              </a:rPr>
              <a:t> model (7 </a:t>
            </a:r>
            <a:r>
              <a:rPr lang="fr-FR" sz="2000" dirty="0" err="1">
                <a:cs typeface="Adobe Caslon Pro"/>
              </a:rPr>
              <a:t>hidden</a:t>
            </a:r>
            <a:r>
              <a:rPr lang="fr-FR" sz="2000" dirty="0">
                <a:cs typeface="Adobe Caslon Pro"/>
              </a:rPr>
              <a:t> </a:t>
            </a:r>
            <a:r>
              <a:rPr lang="fr-FR" sz="2000" dirty="0" err="1">
                <a:cs typeface="Adobe Caslon Pro"/>
              </a:rPr>
              <a:t>layers</a:t>
            </a:r>
            <a:r>
              <a:rPr lang="fr-FR" sz="2000" dirty="0">
                <a:cs typeface="Adobe Caslon Pro"/>
              </a:rPr>
              <a:t>, 650,000 </a:t>
            </a:r>
            <a:r>
              <a:rPr lang="fr-FR" sz="2000" dirty="0" err="1">
                <a:cs typeface="Adobe Caslon Pro"/>
              </a:rPr>
              <a:t>units</a:t>
            </a:r>
            <a:r>
              <a:rPr lang="fr-FR" sz="2000" dirty="0">
                <a:cs typeface="Adobe Caslon Pro"/>
              </a:rPr>
              <a:t>, </a:t>
            </a:r>
            <a:r>
              <a:rPr lang="pt-BR" sz="2000" dirty="0">
                <a:cs typeface="Adobe Caslon Pro"/>
              </a:rPr>
              <a:t>60,000,000 params</a:t>
            </a:r>
            <a:r>
              <a:rPr lang="fr-FR" sz="2000" dirty="0">
                <a:cs typeface="Adobe Caslon Pro"/>
              </a:rPr>
              <a:t>)</a:t>
            </a:r>
          </a:p>
          <a:p>
            <a:pPr marL="800065" lvl="1" indent="-342865">
              <a:buFont typeface="Arial"/>
              <a:buChar char="•"/>
            </a:pPr>
            <a:r>
              <a:rPr lang="fr-FR" sz="2000" dirty="0">
                <a:cs typeface="Adobe Caslon Pro"/>
              </a:rPr>
              <a:t>More data (10</a:t>
            </a:r>
            <a:r>
              <a:rPr lang="fr-FR" sz="2000" baseline="30000" dirty="0">
                <a:cs typeface="Adobe Caslon Pro"/>
              </a:rPr>
              <a:t>6</a:t>
            </a:r>
            <a:r>
              <a:rPr lang="fr-FR" sz="2000" dirty="0">
                <a:cs typeface="Adobe Caslon Pro"/>
              </a:rPr>
              <a:t> vs. 10</a:t>
            </a:r>
            <a:r>
              <a:rPr lang="fr-FR" sz="2000" baseline="30000" dirty="0">
                <a:cs typeface="Adobe Caslon Pro"/>
              </a:rPr>
              <a:t>3</a:t>
            </a:r>
            <a:r>
              <a:rPr lang="fr-FR" sz="2000" dirty="0">
                <a:cs typeface="Adobe Caslon Pro"/>
              </a:rPr>
              <a:t> images)</a:t>
            </a:r>
          </a:p>
          <a:p>
            <a:pPr marL="800065" lvl="1" indent="-342865">
              <a:buFont typeface="Arial"/>
              <a:buChar char="•"/>
            </a:pPr>
            <a:r>
              <a:rPr lang="fr-FR" sz="2000" dirty="0">
                <a:cs typeface="Adobe Caslon Pro"/>
              </a:rPr>
              <a:t>GPU </a:t>
            </a:r>
            <a:r>
              <a:rPr lang="fr-FR" sz="2000" dirty="0" err="1">
                <a:cs typeface="Adobe Caslon Pro"/>
              </a:rPr>
              <a:t>implementation</a:t>
            </a:r>
            <a:r>
              <a:rPr lang="fr-FR" sz="2000" dirty="0">
                <a:cs typeface="Adobe Caslon Pro"/>
              </a:rPr>
              <a:t> (50x </a:t>
            </a:r>
            <a:r>
              <a:rPr lang="fr-FR" sz="2000" dirty="0" err="1">
                <a:cs typeface="Adobe Caslon Pro"/>
              </a:rPr>
              <a:t>speedup</a:t>
            </a:r>
            <a:r>
              <a:rPr lang="fr-FR" sz="2000" dirty="0">
                <a:cs typeface="Adobe Caslon Pro"/>
              </a:rPr>
              <a:t> over CPU)</a:t>
            </a:r>
          </a:p>
          <a:p>
            <a:pPr marL="1257265" lvl="2" indent="-342865">
              <a:buFont typeface="Arial"/>
              <a:buChar char="•"/>
            </a:pPr>
            <a:r>
              <a:rPr lang="fr-FR" sz="2000" dirty="0" err="1">
                <a:cs typeface="Adobe Caslon Pro"/>
              </a:rPr>
              <a:t>Trained</a:t>
            </a:r>
            <a:r>
              <a:rPr lang="fr-FR" sz="2000" dirty="0">
                <a:cs typeface="Adobe Caslon Pro"/>
              </a:rPr>
              <a:t> on </a:t>
            </a:r>
            <a:r>
              <a:rPr lang="fr-FR" sz="2000" dirty="0" err="1">
                <a:cs typeface="Adobe Caslon Pro"/>
              </a:rPr>
              <a:t>two</a:t>
            </a:r>
            <a:r>
              <a:rPr lang="fr-FR" sz="2000" dirty="0">
                <a:cs typeface="Adobe Caslon Pro"/>
              </a:rPr>
              <a:t> </a:t>
            </a:r>
            <a:r>
              <a:rPr lang="fr-FR" sz="2000" dirty="0" err="1">
                <a:cs typeface="Adobe Caslon Pro"/>
              </a:rPr>
              <a:t>GPUs</a:t>
            </a:r>
            <a:r>
              <a:rPr lang="fr-FR" sz="2000" dirty="0">
                <a:cs typeface="Adobe Caslon Pro"/>
              </a:rPr>
              <a:t> for a </a:t>
            </a:r>
            <a:r>
              <a:rPr lang="fr-FR" sz="2000" dirty="0" err="1">
                <a:cs typeface="Adobe Caslon Pro"/>
              </a:rPr>
              <a:t>week</a:t>
            </a:r>
            <a:endParaRPr lang="fr-FR" sz="2000" dirty="0">
              <a:cs typeface="Adobe Caslon Pro"/>
            </a:endParaRPr>
          </a:p>
        </p:txBody>
      </p:sp>
      <p:sp>
        <p:nvSpPr>
          <p:cNvPr id="8" name="TextBox 7"/>
          <p:cNvSpPr txBox="1"/>
          <p:nvPr/>
        </p:nvSpPr>
        <p:spPr>
          <a:xfrm>
            <a:off x="1371601" y="6059270"/>
            <a:ext cx="9220200" cy="646331"/>
          </a:xfrm>
          <a:prstGeom prst="rect">
            <a:avLst/>
          </a:prstGeom>
          <a:noFill/>
        </p:spPr>
        <p:txBody>
          <a:bodyPr wrap="square" rtlCol="0">
            <a:spAutoFit/>
          </a:bodyPr>
          <a:lstStyle/>
          <a:p>
            <a:pPr algn="ctr"/>
            <a:r>
              <a:rPr lang="en-US" dirty="0"/>
              <a:t>A. </a:t>
            </a:r>
            <a:r>
              <a:rPr lang="en-US" dirty="0" err="1"/>
              <a:t>Krizhevsky</a:t>
            </a:r>
            <a:r>
              <a:rPr lang="en-US" dirty="0"/>
              <a:t>, I. </a:t>
            </a:r>
            <a:r>
              <a:rPr lang="en-US" dirty="0" err="1"/>
              <a:t>Sutskever</a:t>
            </a:r>
            <a:r>
              <a:rPr lang="en-US" dirty="0"/>
              <a:t>, and G. Hinton, </a:t>
            </a:r>
            <a:r>
              <a:rPr lang="en-US" dirty="0">
                <a:hlinkClick r:id="rId4"/>
              </a:rPr>
              <a:t>ImageNet Classification with Deep Convolutional Neural Networks</a:t>
            </a:r>
            <a:r>
              <a:rPr lang="en-US" dirty="0"/>
              <a:t>, NIPS 2012</a:t>
            </a:r>
          </a:p>
        </p:txBody>
      </p:sp>
    </p:spTree>
    <p:extLst>
      <p:ext uri="{BB962C8B-B14F-4D97-AF65-F5344CB8AC3E}">
        <p14:creationId xmlns:p14="http://schemas.microsoft.com/office/powerpoint/2010/main" val="131295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0"/>
            <a:ext cx="8458200" cy="838200"/>
          </a:xfrm>
        </p:spPr>
        <p:txBody>
          <a:bodyPr/>
          <a:lstStyle/>
          <a:p>
            <a:r>
              <a:rPr lang="en-US" dirty="0">
                <a:solidFill>
                  <a:schemeClr val="tx1"/>
                </a:solidFill>
                <a:latin typeface="+mn-lt"/>
              </a:rPr>
              <a:t>Convolutional Neural Networks</a:t>
            </a:r>
          </a:p>
        </p:txBody>
      </p:sp>
      <p:sp>
        <p:nvSpPr>
          <p:cNvPr id="3" name="Content Placeholder 2"/>
          <p:cNvSpPr>
            <a:spLocks noGrp="1"/>
          </p:cNvSpPr>
          <p:nvPr>
            <p:ph idx="1"/>
          </p:nvPr>
        </p:nvSpPr>
        <p:spPr>
          <a:xfrm>
            <a:off x="1676400" y="914400"/>
            <a:ext cx="5105400" cy="5257800"/>
          </a:xfrm>
        </p:spPr>
        <p:txBody>
          <a:bodyPr/>
          <a:lstStyle/>
          <a:p>
            <a:pPr marL="457200" indent="-457200"/>
            <a:r>
              <a:rPr lang="en-US" sz="2400" dirty="0"/>
              <a:t>Neural network with specialized connectivity structure</a:t>
            </a:r>
          </a:p>
          <a:p>
            <a:pPr marL="457200" indent="-457200"/>
            <a:r>
              <a:rPr lang="en-US" sz="2400" dirty="0"/>
              <a:t>Stack multiple stages of feature extractors</a:t>
            </a:r>
          </a:p>
          <a:p>
            <a:pPr marL="457200" indent="-457200"/>
            <a:r>
              <a:rPr lang="en-US" sz="2400" dirty="0"/>
              <a:t>Higher stages compute more global, more invariant features</a:t>
            </a:r>
          </a:p>
          <a:p>
            <a:pPr marL="457200" indent="-457200"/>
            <a:r>
              <a:rPr lang="en-US" sz="2400" dirty="0"/>
              <a:t>Classification layer at the end</a:t>
            </a:r>
          </a:p>
          <a:p>
            <a:pPr marL="457200" indent="-457200"/>
            <a:endParaRPr lang="en-US" sz="2400" dirty="0"/>
          </a:p>
        </p:txBody>
      </p:sp>
      <p:pic>
        <p:nvPicPr>
          <p:cNvPr id="7" name="Picture 6" descr="Illustration of a convolutional neural network."/>
          <p:cNvPicPr>
            <a:picLocks noChangeAspect="1"/>
          </p:cNvPicPr>
          <p:nvPr/>
        </p:nvPicPr>
        <p:blipFill rotWithShape="1">
          <a:blip r:embed="rId2"/>
          <a:srcRect l="383"/>
          <a:stretch/>
        </p:blipFill>
        <p:spPr>
          <a:xfrm>
            <a:off x="6934200" y="1066801"/>
            <a:ext cx="3276600" cy="2637163"/>
          </a:xfrm>
          <a:prstGeom prst="rect">
            <a:avLst/>
          </a:prstGeom>
        </p:spPr>
      </p:pic>
      <p:sp>
        <p:nvSpPr>
          <p:cNvPr id="5" name="Rectangle 4"/>
          <p:cNvSpPr/>
          <p:nvPr/>
        </p:nvSpPr>
        <p:spPr>
          <a:xfrm>
            <a:off x="1676400" y="6211669"/>
            <a:ext cx="8991600" cy="584776"/>
          </a:xfrm>
          <a:prstGeom prst="rect">
            <a:avLst/>
          </a:prstGeom>
        </p:spPr>
        <p:txBody>
          <a:bodyPr wrap="square">
            <a:spAutoFit/>
          </a:bodyPr>
          <a:lstStyle/>
          <a:p>
            <a:r>
              <a:rPr lang="en-US" sz="1600" dirty="0"/>
              <a:t>Y. </a:t>
            </a:r>
            <a:r>
              <a:rPr lang="en-US" sz="1600" dirty="0" err="1"/>
              <a:t>LeCun</a:t>
            </a:r>
            <a:r>
              <a:rPr lang="en-US" sz="1600" dirty="0"/>
              <a:t>, L. </a:t>
            </a:r>
            <a:r>
              <a:rPr lang="en-US" sz="1600" dirty="0" err="1"/>
              <a:t>Bottou</a:t>
            </a:r>
            <a:r>
              <a:rPr lang="en-US" sz="1600" dirty="0"/>
              <a:t>, Y. </a:t>
            </a:r>
            <a:r>
              <a:rPr lang="en-US" sz="1600" dirty="0" err="1"/>
              <a:t>Bengio</a:t>
            </a:r>
            <a:r>
              <a:rPr lang="en-US" sz="1600" dirty="0"/>
              <a:t>, and P. </a:t>
            </a:r>
            <a:r>
              <a:rPr lang="en-US" sz="1600" dirty="0" err="1"/>
              <a:t>Haffner</a:t>
            </a:r>
            <a:r>
              <a:rPr lang="en-US" sz="1600" dirty="0"/>
              <a:t>, </a:t>
            </a:r>
            <a:r>
              <a:rPr lang="en-US" sz="1600" dirty="0">
                <a:hlinkClick r:id="rId3"/>
              </a:rPr>
              <a:t>Gradient-based learning applied to document recognition</a:t>
            </a:r>
            <a:r>
              <a:rPr lang="en-US" sz="1600" dirty="0"/>
              <a:t>, Proc. IEEE 86(11): 2278–2324, 1998.</a:t>
            </a:r>
          </a:p>
        </p:txBody>
      </p:sp>
      <p:pic>
        <p:nvPicPr>
          <p:cNvPr id="13" name="Content Placeholder 3" descr="Lenet architecture from 1998."/>
          <p:cNvPicPr>
            <a:picLocks noChangeAspect="1"/>
          </p:cNvPicPr>
          <p:nvPr/>
        </p:nvPicPr>
        <p:blipFill>
          <a:blip r:embed="rId4" cstate="print"/>
          <a:stretch>
            <a:fillRect/>
          </a:stretch>
        </p:blipFill>
        <p:spPr>
          <a:xfrm>
            <a:off x="1792756" y="3740696"/>
            <a:ext cx="8722844" cy="2507705"/>
          </a:xfrm>
          <a:prstGeom prst="rect">
            <a:avLst/>
          </a:prstGeom>
        </p:spPr>
      </p:pic>
    </p:spTree>
    <p:extLst>
      <p:ext uri="{BB962C8B-B14F-4D97-AF65-F5344CB8AC3E}">
        <p14:creationId xmlns:p14="http://schemas.microsoft.com/office/powerpoint/2010/main" val="3213215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solidFill>
                  <a:schemeClr val="tx1"/>
                </a:solidFill>
                <a:latin typeface="+mn-lt"/>
              </a:rPr>
              <a:t>ImageNet</a:t>
            </a:r>
            <a:r>
              <a:rPr lang="en-US" dirty="0">
                <a:solidFill>
                  <a:schemeClr val="tx1"/>
                </a:solidFill>
                <a:latin typeface="+mn-lt"/>
              </a:rPr>
              <a:t> Challenge</a:t>
            </a:r>
          </a:p>
        </p:txBody>
      </p:sp>
      <p:grpSp>
        <p:nvGrpSpPr>
          <p:cNvPr id="3" name="Group 2" descr="imagenet challenge">
            <a:extLst>
              <a:ext uri="{FF2B5EF4-FFF2-40B4-BE49-F238E27FC236}">
                <a16:creationId xmlns:a16="http://schemas.microsoft.com/office/drawing/2014/main" id="{EA00F7B9-34D0-1A7F-6306-CA652C4641AD}"/>
              </a:ext>
            </a:extLst>
          </p:cNvPr>
          <p:cNvGrpSpPr/>
          <p:nvPr/>
        </p:nvGrpSpPr>
        <p:grpSpPr>
          <a:xfrm>
            <a:off x="1752174" y="1581103"/>
            <a:ext cx="3505626" cy="3068241"/>
            <a:chOff x="1752174" y="1581103"/>
            <a:chExt cx="3505626" cy="3068241"/>
          </a:xfrm>
        </p:grpSpPr>
        <p:pic>
          <p:nvPicPr>
            <p:cNvPr id="9" name="Picture 8"/>
            <p:cNvPicPr>
              <a:picLocks noChangeAspect="1"/>
            </p:cNvPicPr>
            <p:nvPr/>
          </p:nvPicPr>
          <p:blipFill>
            <a:blip r:embed="rId2"/>
            <a:stretch>
              <a:fillRect/>
            </a:stretch>
          </p:blipFill>
          <p:spPr>
            <a:xfrm>
              <a:off x="1752174" y="1581103"/>
              <a:ext cx="3493272" cy="481295"/>
            </a:xfrm>
            <a:prstGeom prst="rect">
              <a:avLst/>
            </a:prstGeom>
          </p:spPr>
        </p:pic>
        <p:pic>
          <p:nvPicPr>
            <p:cNvPr id="11" name="Picture 10"/>
            <p:cNvPicPr>
              <a:picLocks noChangeAspect="1"/>
            </p:cNvPicPr>
            <p:nvPr/>
          </p:nvPicPr>
          <p:blipFill>
            <a:blip r:embed="rId3"/>
            <a:stretch>
              <a:fillRect/>
            </a:stretch>
          </p:blipFill>
          <p:spPr>
            <a:xfrm>
              <a:off x="1828374" y="3028902"/>
              <a:ext cx="3429426" cy="825500"/>
            </a:xfrm>
            <a:prstGeom prst="rect">
              <a:avLst/>
            </a:prstGeom>
          </p:spPr>
        </p:pic>
        <p:pic>
          <p:nvPicPr>
            <p:cNvPr id="12" name="Picture 11"/>
            <p:cNvPicPr>
              <a:picLocks noChangeAspect="1"/>
            </p:cNvPicPr>
            <p:nvPr/>
          </p:nvPicPr>
          <p:blipFill>
            <a:blip r:embed="rId4"/>
            <a:stretch>
              <a:fillRect/>
            </a:stretch>
          </p:blipFill>
          <p:spPr>
            <a:xfrm>
              <a:off x="1828374" y="2190703"/>
              <a:ext cx="3429000" cy="828073"/>
            </a:xfrm>
            <a:prstGeom prst="rect">
              <a:avLst/>
            </a:prstGeom>
          </p:spPr>
        </p:pic>
        <p:pic>
          <p:nvPicPr>
            <p:cNvPr id="13" name="Picture 12"/>
            <p:cNvPicPr>
              <a:picLocks noChangeAspect="1"/>
            </p:cNvPicPr>
            <p:nvPr/>
          </p:nvPicPr>
          <p:blipFill>
            <a:blip r:embed="rId5"/>
            <a:stretch>
              <a:fillRect/>
            </a:stretch>
          </p:blipFill>
          <p:spPr>
            <a:xfrm>
              <a:off x="1828374" y="3867103"/>
              <a:ext cx="3429000" cy="782241"/>
            </a:xfrm>
            <a:prstGeom prst="rect">
              <a:avLst/>
            </a:prstGeom>
          </p:spPr>
        </p:pic>
      </p:grpSp>
      <p:sp>
        <p:nvSpPr>
          <p:cNvPr id="15" name="Rectangle 14"/>
          <p:cNvSpPr/>
          <p:nvPr/>
        </p:nvSpPr>
        <p:spPr>
          <a:xfrm>
            <a:off x="1704279" y="4629102"/>
            <a:ext cx="2704823" cy="400099"/>
          </a:xfrm>
          <a:prstGeom prst="rect">
            <a:avLst/>
          </a:prstGeom>
        </p:spPr>
        <p:txBody>
          <a:bodyPr wrap="none" lIns="91430" tIns="45715" rIns="91430" bIns="45715">
            <a:spAutoFit/>
          </a:bodyPr>
          <a:lstStyle/>
          <a:p>
            <a:r>
              <a:rPr lang="en-US" sz="2000" dirty="0"/>
              <a:t>[Deng et al. CVPR 2009] </a:t>
            </a:r>
          </a:p>
        </p:txBody>
      </p:sp>
      <p:sp>
        <p:nvSpPr>
          <p:cNvPr id="16" name="Rectangle 15"/>
          <p:cNvSpPr/>
          <p:nvPr/>
        </p:nvSpPr>
        <p:spPr>
          <a:xfrm>
            <a:off x="5562602" y="2114503"/>
            <a:ext cx="4952999" cy="2554535"/>
          </a:xfrm>
          <a:prstGeom prst="rect">
            <a:avLst/>
          </a:prstGeom>
        </p:spPr>
        <p:txBody>
          <a:bodyPr wrap="square" lIns="91430" tIns="45715" rIns="91430" bIns="45715">
            <a:spAutoFit/>
          </a:bodyPr>
          <a:lstStyle/>
          <a:p>
            <a:pPr marL="342865" indent="-342865">
              <a:buFont typeface="Arial"/>
              <a:buChar char="•"/>
            </a:pPr>
            <a:r>
              <a:rPr lang="en-US" sz="2000" dirty="0"/>
              <a:t>~14 million labeled images, 20k classes</a:t>
            </a:r>
          </a:p>
          <a:p>
            <a:pPr marL="342865" indent="-342865">
              <a:buFont typeface="Arial"/>
              <a:buChar char="•"/>
            </a:pPr>
            <a:endParaRPr lang="en-US" sz="2000" dirty="0"/>
          </a:p>
          <a:p>
            <a:pPr marL="342865" indent="-342865">
              <a:buFont typeface="Arial"/>
              <a:buChar char="•"/>
            </a:pPr>
            <a:r>
              <a:rPr lang="en-US" sz="2000" dirty="0"/>
              <a:t>Images gathered from Internet</a:t>
            </a:r>
          </a:p>
          <a:p>
            <a:pPr marL="342865" indent="-342865">
              <a:buFont typeface="Arial"/>
              <a:buChar char="•"/>
            </a:pPr>
            <a:endParaRPr lang="en-US" sz="2000" dirty="0"/>
          </a:p>
          <a:p>
            <a:pPr marL="342865" indent="-342865">
              <a:buFont typeface="Arial"/>
              <a:buChar char="•"/>
            </a:pPr>
            <a:r>
              <a:rPr lang="en-US" sz="2000" dirty="0"/>
              <a:t>Human labels via Amazon </a:t>
            </a:r>
            <a:r>
              <a:rPr lang="en-US" sz="2000" dirty="0" err="1"/>
              <a:t>MTurk</a:t>
            </a:r>
            <a:r>
              <a:rPr lang="en-US" sz="2000" dirty="0"/>
              <a:t> </a:t>
            </a:r>
          </a:p>
          <a:p>
            <a:pPr marL="342865" indent="-342865">
              <a:buFont typeface="Arial"/>
              <a:buChar char="•"/>
            </a:pPr>
            <a:endParaRPr lang="en-US" sz="2000" dirty="0"/>
          </a:p>
          <a:p>
            <a:pPr marL="342865" indent="-342865">
              <a:buFont typeface="Arial"/>
              <a:buChar char="•"/>
            </a:pPr>
            <a:r>
              <a:rPr lang="en-US" sz="2000" dirty="0"/>
              <a:t>Challenge: 1.2 million training images, 1000 classes</a:t>
            </a:r>
          </a:p>
        </p:txBody>
      </p:sp>
      <p:sp>
        <p:nvSpPr>
          <p:cNvPr id="6" name="TextBox 5"/>
          <p:cNvSpPr txBox="1"/>
          <p:nvPr/>
        </p:nvSpPr>
        <p:spPr>
          <a:xfrm>
            <a:off x="1371601" y="6059270"/>
            <a:ext cx="9220200" cy="646331"/>
          </a:xfrm>
          <a:prstGeom prst="rect">
            <a:avLst/>
          </a:prstGeom>
          <a:noFill/>
        </p:spPr>
        <p:txBody>
          <a:bodyPr wrap="square" rtlCol="0">
            <a:spAutoFit/>
          </a:bodyPr>
          <a:lstStyle/>
          <a:p>
            <a:pPr algn="ctr"/>
            <a:r>
              <a:rPr lang="en-US" dirty="0"/>
              <a:t>A. </a:t>
            </a:r>
            <a:r>
              <a:rPr lang="en-US" dirty="0" err="1"/>
              <a:t>Krizhevsky</a:t>
            </a:r>
            <a:r>
              <a:rPr lang="en-US" dirty="0"/>
              <a:t>, I. </a:t>
            </a:r>
            <a:r>
              <a:rPr lang="en-US" dirty="0" err="1"/>
              <a:t>Sutskever</a:t>
            </a:r>
            <a:r>
              <a:rPr lang="en-US" dirty="0"/>
              <a:t>, and G. Hinton, </a:t>
            </a:r>
            <a:r>
              <a:rPr lang="en-US" dirty="0">
                <a:hlinkClick r:id="rId6"/>
              </a:rPr>
              <a:t>ImageNet Classification with Deep Convolutional Neural Networks</a:t>
            </a:r>
            <a:r>
              <a:rPr lang="en-US" dirty="0"/>
              <a:t>, NIPS 2012</a:t>
            </a:r>
          </a:p>
        </p:txBody>
      </p:sp>
    </p:spTree>
    <p:extLst>
      <p:ext uri="{BB962C8B-B14F-4D97-AF65-F5344CB8AC3E}">
        <p14:creationId xmlns:p14="http://schemas.microsoft.com/office/powerpoint/2010/main" val="1735015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4072-49AE-447B-9288-A80795506F03}"/>
              </a:ext>
            </a:extLst>
          </p:cNvPr>
          <p:cNvSpPr>
            <a:spLocks noGrp="1"/>
          </p:cNvSpPr>
          <p:nvPr>
            <p:ph type="title"/>
          </p:nvPr>
        </p:nvSpPr>
        <p:spPr/>
        <p:txBody>
          <a:bodyPr/>
          <a:lstStyle/>
          <a:p>
            <a:pPr algn="ctr"/>
            <a:r>
              <a:rPr lang="en-US" dirty="0"/>
              <a:t>21.3 Convolutional Networks</a:t>
            </a:r>
          </a:p>
        </p:txBody>
      </p:sp>
      <p:sp>
        <p:nvSpPr>
          <p:cNvPr id="3" name="Content Placeholder 2">
            <a:extLst>
              <a:ext uri="{FF2B5EF4-FFF2-40B4-BE49-F238E27FC236}">
                <a16:creationId xmlns:a16="http://schemas.microsoft.com/office/drawing/2014/main" id="{06C6819D-DD82-D3A3-F4E7-7DE9D4BC30E7}"/>
              </a:ext>
            </a:extLst>
          </p:cNvPr>
          <p:cNvSpPr>
            <a:spLocks noGrp="1"/>
          </p:cNvSpPr>
          <p:nvPr>
            <p:ph idx="1"/>
          </p:nvPr>
        </p:nvSpPr>
        <p:spPr>
          <a:xfrm>
            <a:off x="690113" y="1828711"/>
            <a:ext cx="10515600" cy="4486275"/>
          </a:xfrm>
        </p:spPr>
        <p:txBody>
          <a:bodyPr>
            <a:normAutofit lnSpcReduction="10000"/>
          </a:bodyPr>
          <a:lstStyle/>
          <a:p>
            <a:r>
              <a:rPr lang="en-US" dirty="0"/>
              <a:t>We should construct the first hidden layer so that each hidden unit receives input from only a small, local region of the image. </a:t>
            </a:r>
          </a:p>
          <a:p>
            <a:r>
              <a:rPr lang="en-US" dirty="0"/>
              <a:t>This kills two birds with one stone. First, it respects adjacency, at least locally. Second, it cuts down the number of weights: if each local region has l ≪ n pixels, then there will be l*n ≪ n</a:t>
            </a:r>
            <a:r>
              <a:rPr lang="en-US" baseline="30000" dirty="0"/>
              <a:t>2</a:t>
            </a:r>
            <a:r>
              <a:rPr lang="en-US" dirty="0"/>
              <a:t> weights in all.</a:t>
            </a:r>
          </a:p>
          <a:p>
            <a:r>
              <a:rPr lang="en-US" dirty="0"/>
              <a:t>Another important property of images: roughly speaking, anything that is detectable in one small, local region of the image—perhaps an eye or a blade of grass—would look the same if it appeared in another small, local region of the image. </a:t>
            </a:r>
          </a:p>
          <a:p>
            <a:r>
              <a:rPr lang="en-US" dirty="0"/>
              <a:t>In other words, we expect image data to exhibit approximate spatial invariance, at least at small to moderate scales.</a:t>
            </a:r>
          </a:p>
          <a:p>
            <a:endParaRPr lang="en-US" dirty="0"/>
          </a:p>
        </p:txBody>
      </p:sp>
    </p:spTree>
    <p:extLst>
      <p:ext uri="{BB962C8B-B14F-4D97-AF65-F5344CB8AC3E}">
        <p14:creationId xmlns:p14="http://schemas.microsoft.com/office/powerpoint/2010/main" val="3085806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4072-49AE-447B-9288-A80795506F03}"/>
              </a:ext>
            </a:extLst>
          </p:cNvPr>
          <p:cNvSpPr>
            <a:spLocks noGrp="1"/>
          </p:cNvSpPr>
          <p:nvPr>
            <p:ph type="title"/>
          </p:nvPr>
        </p:nvSpPr>
        <p:spPr/>
        <p:txBody>
          <a:bodyPr/>
          <a:lstStyle/>
          <a:p>
            <a:pPr algn="ctr"/>
            <a:r>
              <a:rPr lang="en-US" dirty="0"/>
              <a:t>Local Invariance</a:t>
            </a:r>
          </a:p>
        </p:txBody>
      </p:sp>
      <p:sp>
        <p:nvSpPr>
          <p:cNvPr id="3" name="Content Placeholder 2">
            <a:extLst>
              <a:ext uri="{FF2B5EF4-FFF2-40B4-BE49-F238E27FC236}">
                <a16:creationId xmlns:a16="http://schemas.microsoft.com/office/drawing/2014/main" id="{06C6819D-DD82-D3A3-F4E7-7DE9D4BC30E7}"/>
              </a:ext>
            </a:extLst>
          </p:cNvPr>
          <p:cNvSpPr>
            <a:spLocks noGrp="1"/>
          </p:cNvSpPr>
          <p:nvPr>
            <p:ph idx="1"/>
          </p:nvPr>
        </p:nvSpPr>
        <p:spPr>
          <a:xfrm>
            <a:off x="690113" y="1828711"/>
            <a:ext cx="10515600" cy="4486275"/>
          </a:xfrm>
        </p:spPr>
        <p:txBody>
          <a:bodyPr>
            <a:normAutofit fontScale="85000" lnSpcReduction="20000"/>
          </a:bodyPr>
          <a:lstStyle/>
          <a:p>
            <a:r>
              <a:rPr lang="en-US" dirty="0"/>
              <a:t>Local spatial invariance can be achieved by constraining the l weights connecting a local region to a unit in the hidden layer to be the same for each hidden unit. (That is, for hidden</a:t>
            </a:r>
          </a:p>
          <a:p>
            <a:r>
              <a:rPr lang="en-US" dirty="0"/>
              <a:t>units </a:t>
            </a:r>
            <a:r>
              <a:rPr lang="en-US" dirty="0" err="1"/>
              <a:t>i</a:t>
            </a:r>
            <a:r>
              <a:rPr lang="en-US" dirty="0"/>
              <a:t> and j, the weights w</a:t>
            </a:r>
            <a:r>
              <a:rPr lang="en-US" baseline="-25000" dirty="0"/>
              <a:t>1,i</a:t>
            </a:r>
            <a:r>
              <a:rPr lang="en-US" dirty="0"/>
              <a:t> , ... ,</a:t>
            </a:r>
            <a:r>
              <a:rPr lang="en-US" dirty="0" err="1"/>
              <a:t>w</a:t>
            </a:r>
            <a:r>
              <a:rPr lang="en-US" baseline="-25000" dirty="0" err="1"/>
              <a:t>l,i</a:t>
            </a:r>
            <a:r>
              <a:rPr lang="en-US" dirty="0"/>
              <a:t> are the same as w</a:t>
            </a:r>
            <a:r>
              <a:rPr lang="en-US" baseline="-25000" dirty="0"/>
              <a:t>1,j</a:t>
            </a:r>
            <a:r>
              <a:rPr lang="en-US" dirty="0"/>
              <a:t>, ... ,</a:t>
            </a:r>
            <a:r>
              <a:rPr lang="en-US" dirty="0" err="1"/>
              <a:t>w</a:t>
            </a:r>
            <a:r>
              <a:rPr lang="en-US" baseline="-25000" dirty="0" err="1"/>
              <a:t>l,j</a:t>
            </a:r>
            <a:r>
              <a:rPr lang="en-US" dirty="0"/>
              <a:t> ) This makes the hidden</a:t>
            </a:r>
          </a:p>
          <a:p>
            <a:r>
              <a:rPr lang="en-US" dirty="0"/>
              <a:t>units into feature detectors that detect the same feature wherever it appear in the image.</a:t>
            </a:r>
          </a:p>
          <a:p>
            <a:r>
              <a:rPr lang="en-US" dirty="0"/>
              <a:t>Typically, we want the first hidden layer to detect many kinds of features, not just one; so for each local image region we might have d hidden units with d distinct sets of weights.</a:t>
            </a:r>
          </a:p>
          <a:p>
            <a:r>
              <a:rPr lang="en-US" dirty="0"/>
              <a:t>This means that there are dl weights in all—a number that is not only far smaller than n</a:t>
            </a:r>
            <a:r>
              <a:rPr lang="en-US" baseline="30000" dirty="0"/>
              <a:t>2</a:t>
            </a:r>
            <a:r>
              <a:rPr lang="en-US" dirty="0"/>
              <a:t> ,but is actually independent of n, the image size. Thus, by injecting some prior knowledge, namely, knowledge of adjacency and spatial invariance—we can develop models that have far fewer parameters and can learn much more quickly.</a:t>
            </a:r>
          </a:p>
          <a:p>
            <a:endParaRPr lang="en-US" dirty="0"/>
          </a:p>
        </p:txBody>
      </p:sp>
    </p:spTree>
    <p:extLst>
      <p:ext uri="{BB962C8B-B14F-4D97-AF65-F5344CB8AC3E}">
        <p14:creationId xmlns:p14="http://schemas.microsoft.com/office/powerpoint/2010/main" val="1500533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4072-49AE-447B-9288-A80795506F03}"/>
              </a:ext>
            </a:extLst>
          </p:cNvPr>
          <p:cNvSpPr>
            <a:spLocks noGrp="1"/>
          </p:cNvSpPr>
          <p:nvPr>
            <p:ph type="title"/>
          </p:nvPr>
        </p:nvSpPr>
        <p:spPr/>
        <p:txBody>
          <a:bodyPr/>
          <a:lstStyle/>
          <a:p>
            <a:pPr algn="ctr"/>
            <a:r>
              <a:rPr lang="en-US" dirty="0"/>
              <a:t>Convolutional Neural Network</a:t>
            </a:r>
          </a:p>
        </p:txBody>
      </p:sp>
      <p:sp>
        <p:nvSpPr>
          <p:cNvPr id="3" name="Content Placeholder 2">
            <a:extLst>
              <a:ext uri="{FF2B5EF4-FFF2-40B4-BE49-F238E27FC236}">
                <a16:creationId xmlns:a16="http://schemas.microsoft.com/office/drawing/2014/main" id="{06C6819D-DD82-D3A3-F4E7-7DE9D4BC30E7}"/>
              </a:ext>
            </a:extLst>
          </p:cNvPr>
          <p:cNvSpPr>
            <a:spLocks noGrp="1"/>
          </p:cNvSpPr>
          <p:nvPr>
            <p:ph idx="1"/>
          </p:nvPr>
        </p:nvSpPr>
        <p:spPr>
          <a:xfrm>
            <a:off x="690113" y="1828711"/>
            <a:ext cx="10515600" cy="4486275"/>
          </a:xfrm>
        </p:spPr>
        <p:txBody>
          <a:bodyPr>
            <a:normAutofit fontScale="92500" lnSpcReduction="10000"/>
          </a:bodyPr>
          <a:lstStyle/>
          <a:p>
            <a:r>
              <a:rPr lang="en-US" dirty="0"/>
              <a:t>A </a:t>
            </a:r>
            <a:r>
              <a:rPr lang="en-US" b="1" dirty="0"/>
              <a:t>convolutional neural network </a:t>
            </a:r>
            <a:r>
              <a:rPr lang="en-US" dirty="0"/>
              <a:t>(CNN) is one that contains spatially local connections, at least in the early layers, and has patterns of weights that are replicated across the units in each layer.</a:t>
            </a:r>
          </a:p>
          <a:p>
            <a:r>
              <a:rPr lang="en-US" dirty="0"/>
              <a:t> A pattern of weights that is replicated across multiple local regions is called a </a:t>
            </a:r>
            <a:r>
              <a:rPr lang="en-US" b="1" dirty="0"/>
              <a:t>kernel</a:t>
            </a:r>
            <a:r>
              <a:rPr lang="en-US" dirty="0"/>
              <a:t> and the process of applying the kernel to the pixels of the image (or to spatially organized units in a subsequent layer) is called </a:t>
            </a:r>
            <a:r>
              <a:rPr lang="en-US" b="1" dirty="0"/>
              <a:t>convolution</a:t>
            </a:r>
            <a:r>
              <a:rPr lang="en-US" dirty="0"/>
              <a:t>.</a:t>
            </a:r>
          </a:p>
          <a:p>
            <a:r>
              <a:rPr lang="en-US" dirty="0"/>
              <a:t>Kernels and convolutions easy to illustrate in one dimension rather than two or more, so we will assume an input vector </a:t>
            </a:r>
            <a:r>
              <a:rPr lang="en-US" b="1" dirty="0"/>
              <a:t>x</a:t>
            </a:r>
            <a:r>
              <a:rPr lang="en-US" dirty="0"/>
              <a:t> of size n, corresponding to n pixels in a one-dimensional image, and a vector kernel k of size l. (assume that l is an odd number.) All the ideas carry over straightforwardly to higher-dimensional cases.</a:t>
            </a:r>
          </a:p>
          <a:p>
            <a:endParaRPr lang="en-US" dirty="0"/>
          </a:p>
          <a:p>
            <a:endParaRPr lang="en-US" dirty="0"/>
          </a:p>
        </p:txBody>
      </p:sp>
    </p:spTree>
    <p:extLst>
      <p:ext uri="{BB962C8B-B14F-4D97-AF65-F5344CB8AC3E}">
        <p14:creationId xmlns:p14="http://schemas.microsoft.com/office/powerpoint/2010/main" val="264374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4072-49AE-447B-9288-A80795506F03}"/>
              </a:ext>
            </a:extLst>
          </p:cNvPr>
          <p:cNvSpPr>
            <a:spLocks noGrp="1"/>
          </p:cNvSpPr>
          <p:nvPr>
            <p:ph type="title"/>
          </p:nvPr>
        </p:nvSpPr>
        <p:spPr/>
        <p:txBody>
          <a:bodyPr/>
          <a:lstStyle/>
          <a:p>
            <a:pPr algn="ctr"/>
            <a:r>
              <a:rPr lang="en-US" dirty="0"/>
              <a:t>Convolutional Neural Network</a:t>
            </a:r>
          </a:p>
        </p:txBody>
      </p:sp>
      <p:sp>
        <p:nvSpPr>
          <p:cNvPr id="3" name="Content Placeholder 2">
            <a:extLst>
              <a:ext uri="{FF2B5EF4-FFF2-40B4-BE49-F238E27FC236}">
                <a16:creationId xmlns:a16="http://schemas.microsoft.com/office/drawing/2014/main" id="{06C6819D-DD82-D3A3-F4E7-7DE9D4BC30E7}"/>
              </a:ext>
            </a:extLst>
          </p:cNvPr>
          <p:cNvSpPr>
            <a:spLocks noGrp="1"/>
          </p:cNvSpPr>
          <p:nvPr>
            <p:ph idx="1"/>
          </p:nvPr>
        </p:nvSpPr>
        <p:spPr>
          <a:xfrm>
            <a:off x="690113" y="1828711"/>
            <a:ext cx="10515600" cy="4486275"/>
          </a:xfrm>
        </p:spPr>
        <p:txBody>
          <a:bodyPr>
            <a:normAutofit/>
          </a:bodyPr>
          <a:lstStyle/>
          <a:p>
            <a:endParaRPr lang="en-US" dirty="0"/>
          </a:p>
          <a:p>
            <a:endParaRPr lang="en-US" dirty="0"/>
          </a:p>
        </p:txBody>
      </p:sp>
      <p:pic>
        <p:nvPicPr>
          <p:cNvPr id="5" name="Picture 4" descr="Illustration of the convolution operation in convolutional neural network">
            <a:extLst>
              <a:ext uri="{FF2B5EF4-FFF2-40B4-BE49-F238E27FC236}">
                <a16:creationId xmlns:a16="http://schemas.microsoft.com/office/drawing/2014/main" id="{F7600EB5-7C4B-4E4B-F1AE-A361521A0C57}"/>
              </a:ext>
            </a:extLst>
          </p:cNvPr>
          <p:cNvPicPr>
            <a:picLocks noChangeAspect="1"/>
          </p:cNvPicPr>
          <p:nvPr/>
        </p:nvPicPr>
        <p:blipFill>
          <a:blip r:embed="rId3"/>
          <a:stretch>
            <a:fillRect/>
          </a:stretch>
        </p:blipFill>
        <p:spPr>
          <a:xfrm>
            <a:off x="1132112" y="1829000"/>
            <a:ext cx="10473021" cy="3985204"/>
          </a:xfrm>
          <a:prstGeom prst="rect">
            <a:avLst/>
          </a:prstGeom>
        </p:spPr>
      </p:pic>
    </p:spTree>
    <p:extLst>
      <p:ext uri="{BB962C8B-B14F-4D97-AF65-F5344CB8AC3E}">
        <p14:creationId xmlns:p14="http://schemas.microsoft.com/office/powerpoint/2010/main" val="1468023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4072-49AE-447B-9288-A80795506F03}"/>
              </a:ext>
            </a:extLst>
          </p:cNvPr>
          <p:cNvSpPr>
            <a:spLocks noGrp="1"/>
          </p:cNvSpPr>
          <p:nvPr>
            <p:ph type="title"/>
          </p:nvPr>
        </p:nvSpPr>
        <p:spPr/>
        <p:txBody>
          <a:bodyPr/>
          <a:lstStyle/>
          <a:p>
            <a:pPr algn="ctr"/>
            <a:r>
              <a:rPr lang="en-US" dirty="0"/>
              <a:t>Convolutional Neural Network</a:t>
            </a:r>
          </a:p>
        </p:txBody>
      </p:sp>
      <p:sp>
        <p:nvSpPr>
          <p:cNvPr id="3" name="Content Placeholder 2">
            <a:extLst>
              <a:ext uri="{FF2B5EF4-FFF2-40B4-BE49-F238E27FC236}">
                <a16:creationId xmlns:a16="http://schemas.microsoft.com/office/drawing/2014/main" id="{06C6819D-DD82-D3A3-F4E7-7DE9D4BC30E7}"/>
              </a:ext>
            </a:extLst>
          </p:cNvPr>
          <p:cNvSpPr>
            <a:spLocks noGrp="1"/>
          </p:cNvSpPr>
          <p:nvPr>
            <p:ph idx="1"/>
          </p:nvPr>
        </p:nvSpPr>
        <p:spPr>
          <a:xfrm>
            <a:off x="690113" y="1828711"/>
            <a:ext cx="10515600" cy="4486275"/>
          </a:xfrm>
        </p:spPr>
        <p:txBody>
          <a:bodyPr>
            <a:normAutofit lnSpcReduction="10000"/>
          </a:bodyPr>
          <a:lstStyle/>
          <a:p>
            <a:r>
              <a:rPr lang="en-US" dirty="0"/>
              <a:t>The process is illustrated in Figure 21.4 for a kernel vector [+1,−1,+1], which detects a darker point in the 1D image. </a:t>
            </a:r>
          </a:p>
          <a:p>
            <a:r>
              <a:rPr lang="en-US" dirty="0"/>
              <a:t>Notice that in this example the pixels on which the kernels are centered are separated by a distance of 2 pixels; we say the kernel is applied with a stride s = 2. Notice that the output layer has fewer pixels: because of the stride, the number of pixels is reduced from n to roughly n/s</a:t>
            </a:r>
          </a:p>
          <a:p>
            <a:r>
              <a:rPr lang="en-US" dirty="0"/>
              <a:t>Edge of the image: in Figure 21.4 the convolution stops at the edges of the image, but one can also pad the input with extra pixels (either zeroes or copies of the outer pixels) so that the kernel can be applied exactly ⌊n/s⌋ times. For small kernels, we typically use s = 1, so the output has the same dimensions as the image (see Figure 21.5  ).</a:t>
            </a:r>
          </a:p>
          <a:p>
            <a:endParaRPr lang="en-US" dirty="0"/>
          </a:p>
          <a:p>
            <a:endParaRPr lang="en-US" dirty="0"/>
          </a:p>
        </p:txBody>
      </p:sp>
    </p:spTree>
    <p:extLst>
      <p:ext uri="{BB962C8B-B14F-4D97-AF65-F5344CB8AC3E}">
        <p14:creationId xmlns:p14="http://schemas.microsoft.com/office/powerpoint/2010/main" val="500945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4072-49AE-447B-9288-A80795506F03}"/>
              </a:ext>
            </a:extLst>
          </p:cNvPr>
          <p:cNvSpPr>
            <a:spLocks noGrp="1"/>
          </p:cNvSpPr>
          <p:nvPr>
            <p:ph type="title"/>
          </p:nvPr>
        </p:nvSpPr>
        <p:spPr/>
        <p:txBody>
          <a:bodyPr/>
          <a:lstStyle/>
          <a:p>
            <a:pPr algn="ctr"/>
            <a:r>
              <a:rPr lang="en-US" dirty="0"/>
              <a:t>Convolutional Neural Network</a:t>
            </a:r>
          </a:p>
        </p:txBody>
      </p:sp>
      <p:sp>
        <p:nvSpPr>
          <p:cNvPr id="3" name="Content Placeholder 2">
            <a:extLst>
              <a:ext uri="{FF2B5EF4-FFF2-40B4-BE49-F238E27FC236}">
                <a16:creationId xmlns:a16="http://schemas.microsoft.com/office/drawing/2014/main" id="{06C6819D-DD82-D3A3-F4E7-7DE9D4BC30E7}"/>
              </a:ext>
            </a:extLst>
          </p:cNvPr>
          <p:cNvSpPr>
            <a:spLocks noGrp="1"/>
          </p:cNvSpPr>
          <p:nvPr>
            <p:ph idx="1"/>
          </p:nvPr>
        </p:nvSpPr>
        <p:spPr>
          <a:xfrm>
            <a:off x="690113" y="1828711"/>
            <a:ext cx="10515600" cy="4486275"/>
          </a:xfrm>
        </p:spPr>
        <p:txBody>
          <a:bodyPr>
            <a:normAutofit/>
          </a:bodyPr>
          <a:lstStyle/>
          <a:p>
            <a:r>
              <a:rPr lang="en-US" dirty="0"/>
              <a:t>The process is illustrated in Figure 21.4 for a kernel vector [+1,−1,+1], which detects a darker point in the 1D image. </a:t>
            </a:r>
          </a:p>
          <a:p>
            <a:endParaRPr lang="en-US" dirty="0"/>
          </a:p>
          <a:p>
            <a:endParaRPr lang="en-US" dirty="0"/>
          </a:p>
          <a:p>
            <a:endParaRPr lang="en-US" dirty="0"/>
          </a:p>
        </p:txBody>
      </p:sp>
      <p:pic>
        <p:nvPicPr>
          <p:cNvPr id="5" name="Picture 4" descr="convolutional network in 1D">
            <a:extLst>
              <a:ext uri="{FF2B5EF4-FFF2-40B4-BE49-F238E27FC236}">
                <a16:creationId xmlns:a16="http://schemas.microsoft.com/office/drawing/2014/main" id="{7D5ABE00-C953-E749-9290-C01EBE940401}"/>
              </a:ext>
            </a:extLst>
          </p:cNvPr>
          <p:cNvPicPr>
            <a:picLocks noChangeAspect="1"/>
          </p:cNvPicPr>
          <p:nvPr/>
        </p:nvPicPr>
        <p:blipFill>
          <a:blip r:embed="rId3"/>
          <a:stretch>
            <a:fillRect/>
          </a:stretch>
        </p:blipFill>
        <p:spPr>
          <a:xfrm>
            <a:off x="1762199" y="2779077"/>
            <a:ext cx="8371428" cy="3266667"/>
          </a:xfrm>
          <a:prstGeom prst="rect">
            <a:avLst/>
          </a:prstGeom>
        </p:spPr>
      </p:pic>
    </p:spTree>
    <p:extLst>
      <p:ext uri="{BB962C8B-B14F-4D97-AF65-F5344CB8AC3E}">
        <p14:creationId xmlns:p14="http://schemas.microsoft.com/office/powerpoint/2010/main" val="2132970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4072-49AE-447B-9288-A80795506F03}"/>
              </a:ext>
            </a:extLst>
          </p:cNvPr>
          <p:cNvSpPr>
            <a:spLocks noGrp="1"/>
          </p:cNvSpPr>
          <p:nvPr>
            <p:ph type="title"/>
          </p:nvPr>
        </p:nvSpPr>
        <p:spPr/>
        <p:txBody>
          <a:bodyPr/>
          <a:lstStyle/>
          <a:p>
            <a:pPr algn="ctr"/>
            <a:r>
              <a:rPr lang="en-US" dirty="0"/>
              <a:t>Convolutional Neural Network</a:t>
            </a:r>
          </a:p>
        </p:txBody>
      </p:sp>
      <p:sp>
        <p:nvSpPr>
          <p:cNvPr id="3" name="Content Placeholder 2">
            <a:extLst>
              <a:ext uri="{FF2B5EF4-FFF2-40B4-BE49-F238E27FC236}">
                <a16:creationId xmlns:a16="http://schemas.microsoft.com/office/drawing/2014/main" id="{06C6819D-DD82-D3A3-F4E7-7DE9D4BC30E7}"/>
              </a:ext>
            </a:extLst>
          </p:cNvPr>
          <p:cNvSpPr>
            <a:spLocks noGrp="1"/>
          </p:cNvSpPr>
          <p:nvPr>
            <p:ph idx="1"/>
          </p:nvPr>
        </p:nvSpPr>
        <p:spPr>
          <a:xfrm>
            <a:off x="690113" y="1828711"/>
            <a:ext cx="10515600" cy="4486275"/>
          </a:xfrm>
        </p:spPr>
        <p:txBody>
          <a:bodyPr>
            <a:normAutofit/>
          </a:bodyPr>
          <a:lstStyle/>
          <a:p>
            <a:r>
              <a:rPr lang="en-US" dirty="0"/>
              <a:t>Notice that in the previous example the pixels on which the kernels are centered are separated by a distance of 2 pixels; we say the kernel is applied with a stride s = 2. Notice that the output layer has fewer pixels: because of the stride, the number of pixels is reduced from n to roughly n/s</a:t>
            </a:r>
          </a:p>
          <a:p>
            <a:r>
              <a:rPr lang="en-US" dirty="0"/>
              <a:t>Edge of the image: in Figure 21.4 the convolution stops at the edges of the image, but one can also pad the input with extra pixels (either zeroes or copies of the outer pixels) so that the kernel can be applied exactly ⌊n/s⌋ times. For small kernels, we typically use s = 1, so the output has the same dimensions as the image (see Figure 21.5  ).</a:t>
            </a:r>
          </a:p>
          <a:p>
            <a:endParaRPr lang="en-US" dirty="0"/>
          </a:p>
          <a:p>
            <a:endParaRPr lang="en-US" dirty="0"/>
          </a:p>
        </p:txBody>
      </p:sp>
    </p:spTree>
    <p:extLst>
      <p:ext uri="{BB962C8B-B14F-4D97-AF65-F5344CB8AC3E}">
        <p14:creationId xmlns:p14="http://schemas.microsoft.com/office/powerpoint/2010/main" val="21682346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415</TotalTime>
  <Words>2160</Words>
  <Application>Microsoft Office PowerPoint</Application>
  <PresentationFormat>Widescreen</PresentationFormat>
  <Paragraphs>127</Paragraphs>
  <Slides>20</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Cambria Math</vt:lpstr>
      <vt:lpstr>Office Theme</vt:lpstr>
      <vt:lpstr>Deep Learning Part II  ch 21 Russell  and Norvig</vt:lpstr>
      <vt:lpstr>Convolutional Neural Networks</vt:lpstr>
      <vt:lpstr>21.3 Convolutional Networks</vt:lpstr>
      <vt:lpstr>Local Invariance</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Example Convolutions: Moving Average, Edge Detector </vt:lpstr>
      <vt:lpstr>What is a convolution?</vt:lpstr>
      <vt:lpstr>Biological inspiration</vt:lpstr>
      <vt:lpstr>21.3.1 Pooling and downsampling</vt:lpstr>
      <vt:lpstr>Average-pooling</vt:lpstr>
      <vt:lpstr>21.3.1 Max-pooling</vt:lpstr>
      <vt:lpstr>Convolutional Neural Networks</vt:lpstr>
      <vt:lpstr>AlexNet</vt:lpstr>
      <vt:lpstr>ImageNet Challenge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ch 22 Russell  and Norvig</dc:title>
  <dc:creator>Jaime Bobadilla Molina</dc:creator>
  <cp:lastModifiedBy>Jaime Bobadilla Molina</cp:lastModifiedBy>
  <cp:revision>2</cp:revision>
  <dcterms:created xsi:type="dcterms:W3CDTF">2022-11-09T12:20:23Z</dcterms:created>
  <dcterms:modified xsi:type="dcterms:W3CDTF">2022-11-17T21:57:52Z</dcterms:modified>
</cp:coreProperties>
</file>